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Feeling Passionate" panose="020B0604020202020204" charset="0"/>
      <p:regular r:id="rId13"/>
    </p:embeddedFont>
    <p:embeddedFont>
      <p:font typeface="Garet" panose="020B0604020202020204" charset="0"/>
      <p:regular r:id="rId14"/>
    </p:embeddedFont>
    <p:embeddedFont>
      <p:font typeface="Garet Bold" panose="020B0604020202020204" charset="0"/>
      <p:regular r:id="rId15"/>
    </p:embeddedFont>
    <p:embeddedFont>
      <p:font typeface="ITC Bauhaus Light" panose="020B0604020202020204" charset="0"/>
      <p:regular r:id="rId16"/>
    </p:embeddedFont>
    <p:embeddedFont>
      <p:font typeface="Open Sans" panose="020B0606030504020204" pitchFamily="34" charset="0"/>
      <p:regular r:id="rId17"/>
    </p:embeddedFont>
    <p:embeddedFont>
      <p:font typeface="Yeseva One"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7" d="100"/>
          <a:sy n="37" d="100"/>
        </p:scale>
        <p:origin x="1060" y="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png>
</file>

<file path=ppt/media/image18.sv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a:stretch>
          </a:blipFill>
        </p:spPr>
      </p:sp>
      <p:sp>
        <p:nvSpPr>
          <p:cNvPr id="3" name="Freeform 3"/>
          <p:cNvSpPr/>
          <p:nvPr/>
        </p:nvSpPr>
        <p:spPr>
          <a:xfrm>
            <a:off x="-823903" y="0"/>
            <a:ext cx="19961449" cy="10750400"/>
          </a:xfrm>
          <a:custGeom>
            <a:avLst/>
            <a:gdLst/>
            <a:ahLst/>
            <a:cxnLst/>
            <a:rect l="l" t="t" r="r" b="b"/>
            <a:pathLst>
              <a:path w="19961449" h="10750400">
                <a:moveTo>
                  <a:pt x="0" y="0"/>
                </a:moveTo>
                <a:lnTo>
                  <a:pt x="19961449" y="0"/>
                </a:lnTo>
                <a:lnTo>
                  <a:pt x="19961449" y="10750400"/>
                </a:lnTo>
                <a:lnTo>
                  <a:pt x="0" y="10750400"/>
                </a:lnTo>
                <a:lnTo>
                  <a:pt x="0" y="0"/>
                </a:lnTo>
                <a:close/>
              </a:path>
            </a:pathLst>
          </a:custGeom>
          <a:blipFill>
            <a:blip r:embed="rId3"/>
            <a:stretch>
              <a:fillRect l="-3980" t="-12540" r="-3980"/>
            </a:stretch>
          </a:blipFill>
        </p:spPr>
      </p:sp>
      <p:grpSp>
        <p:nvGrpSpPr>
          <p:cNvPr id="4" name="Group 4"/>
          <p:cNvGrpSpPr/>
          <p:nvPr/>
        </p:nvGrpSpPr>
        <p:grpSpPr>
          <a:xfrm>
            <a:off x="9144000" y="1350063"/>
            <a:ext cx="8185485" cy="8185485"/>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alpha val="20784"/>
                </a:srgbClr>
              </a:solidFill>
              <a:prstDash val="solid"/>
              <a:miter/>
            </a:ln>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9573973" y="1780036"/>
            <a:ext cx="7325539" cy="73255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FFFFFF"/>
              </a:solidFill>
              <a:prstDash val="solid"/>
              <a:miter/>
            </a:ln>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9608142" y="1814205"/>
            <a:ext cx="7257200" cy="725720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a:stretch>
            </a:blipFill>
          </p:spPr>
        </p:sp>
      </p:grpSp>
      <p:grpSp>
        <p:nvGrpSpPr>
          <p:cNvPr id="12" name="Group 12"/>
          <p:cNvGrpSpPr/>
          <p:nvPr/>
        </p:nvGrpSpPr>
        <p:grpSpPr>
          <a:xfrm>
            <a:off x="9412691" y="3886126"/>
            <a:ext cx="936805" cy="936805"/>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A6A6A6">
                    <a:alpha val="100000"/>
                  </a:srgbClr>
                </a:gs>
                <a:gs pos="100000">
                  <a:srgbClr val="FFFFFF">
                    <a:alpha val="100000"/>
                  </a:srgbClr>
                </a:gs>
              </a:gsLst>
              <a:lin ang="0"/>
            </a:gradFill>
            <a:ln cap="sq">
              <a:noFill/>
              <a:prstDash val="solid"/>
              <a:miter/>
            </a:ln>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6287865" y="6370554"/>
            <a:ext cx="782540" cy="78254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A6A6A6">
                    <a:alpha val="100000"/>
                  </a:srgbClr>
                </a:gs>
                <a:gs pos="100000">
                  <a:srgbClr val="FFFFFF">
                    <a:alpha val="100000"/>
                  </a:srgbClr>
                </a:gs>
              </a:gsLst>
              <a:lin ang="0"/>
            </a:gradFill>
            <a:ln cap="sq">
              <a:noFill/>
              <a:prstDash val="solid"/>
              <a:miter/>
            </a:ln>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4968142" y="2137293"/>
            <a:ext cx="459247" cy="459247"/>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A6A6A6">
                    <a:alpha val="100000"/>
                  </a:srgbClr>
                </a:gs>
                <a:gs pos="100000">
                  <a:srgbClr val="FFFFFF">
                    <a:alpha val="100000"/>
                  </a:srgbClr>
                </a:gs>
              </a:gsLst>
              <a:lin ang="0"/>
            </a:gradFill>
            <a:ln cap="sq">
              <a:noFill/>
              <a:prstDash val="solid"/>
              <a:miter/>
            </a:ln>
          </p:spPr>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329272" y="2443116"/>
            <a:ext cx="7470933" cy="2473171"/>
          </a:xfrm>
          <a:prstGeom prst="rect">
            <a:avLst/>
          </a:prstGeom>
        </p:spPr>
        <p:txBody>
          <a:bodyPr lIns="0" tIns="0" rIns="0" bIns="0" rtlCol="0" anchor="t">
            <a:spAutoFit/>
          </a:bodyPr>
          <a:lstStyle/>
          <a:p>
            <a:pPr algn="l">
              <a:lnSpc>
                <a:spcPts val="5995"/>
              </a:lnSpc>
            </a:pPr>
            <a:r>
              <a:rPr lang="en-US" sz="6812">
                <a:solidFill>
                  <a:srgbClr val="FFFFFF"/>
                </a:solidFill>
                <a:latin typeface="ITC Bauhaus Light"/>
                <a:ea typeface="ITC Bauhaus Light"/>
                <a:cs typeface="ITC Bauhaus Light"/>
                <a:sym typeface="ITC Bauhaus Light"/>
              </a:rPr>
              <a:t>CoolMetrix: UHI Analysis and Mitigation Platform</a:t>
            </a:r>
          </a:p>
        </p:txBody>
      </p:sp>
      <p:sp>
        <p:nvSpPr>
          <p:cNvPr id="22" name="TextBox 22"/>
          <p:cNvSpPr txBox="1"/>
          <p:nvPr/>
        </p:nvSpPr>
        <p:spPr>
          <a:xfrm>
            <a:off x="1310222" y="6177325"/>
            <a:ext cx="5690424" cy="909433"/>
          </a:xfrm>
          <a:prstGeom prst="rect">
            <a:avLst/>
          </a:prstGeom>
        </p:spPr>
        <p:txBody>
          <a:bodyPr lIns="0" tIns="0" rIns="0" bIns="0" rtlCol="0" anchor="t">
            <a:spAutoFit/>
          </a:bodyPr>
          <a:lstStyle/>
          <a:p>
            <a:pPr algn="l">
              <a:lnSpc>
                <a:spcPts val="2356"/>
              </a:lnSpc>
            </a:pPr>
            <a:r>
              <a:rPr lang="en-US" sz="2677">
                <a:solidFill>
                  <a:srgbClr val="FFFFFF"/>
                </a:solidFill>
                <a:latin typeface="Garet"/>
                <a:ea typeface="Garet"/>
                <a:cs typeface="Garet"/>
                <a:sym typeface="Garet"/>
              </a:rPr>
              <a:t>Leveraging Remote Sensing and AI for Urban Heat Island Mitigation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2204">
                <a:alpha val="100000"/>
              </a:srgbClr>
            </a:gs>
            <a:gs pos="100000">
              <a:srgbClr val="000000">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334169" y="1569038"/>
            <a:ext cx="7456149" cy="4799005"/>
            <a:chOff x="0" y="0"/>
            <a:chExt cx="5513070" cy="3548380"/>
          </a:xfrm>
        </p:grpSpPr>
        <p:sp>
          <p:nvSpPr>
            <p:cNvPr id="3" name="Freeform 3"/>
            <p:cNvSpPr/>
            <p:nvPr/>
          </p:nvSpPr>
          <p:spPr>
            <a:xfrm>
              <a:off x="-2540" y="-15240"/>
              <a:ext cx="5515610" cy="3563620"/>
            </a:xfrm>
            <a:custGeom>
              <a:avLst/>
              <a:gdLst/>
              <a:ahLst/>
              <a:cxnLst/>
              <a:rect l="l" t="t" r="r" b="b"/>
              <a:pathLst>
                <a:path w="5515610" h="356362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84A26B"/>
            </a:solidFill>
            <a:ln w="12700">
              <a:solidFill>
                <a:srgbClr val="000000"/>
              </a:solidFill>
            </a:ln>
          </p:spPr>
        </p:sp>
      </p:grpSp>
      <p:grpSp>
        <p:nvGrpSpPr>
          <p:cNvPr id="4" name="Group 4"/>
          <p:cNvGrpSpPr/>
          <p:nvPr/>
        </p:nvGrpSpPr>
        <p:grpSpPr>
          <a:xfrm>
            <a:off x="1206115" y="1440983"/>
            <a:ext cx="7456149" cy="4799005"/>
            <a:chOff x="0" y="0"/>
            <a:chExt cx="5513070" cy="3548380"/>
          </a:xfrm>
        </p:grpSpPr>
        <p:sp>
          <p:nvSpPr>
            <p:cNvPr id="5" name="Freeform 5"/>
            <p:cNvSpPr/>
            <p:nvPr/>
          </p:nvSpPr>
          <p:spPr>
            <a:xfrm>
              <a:off x="-2540" y="-15240"/>
              <a:ext cx="5515610" cy="3563620"/>
            </a:xfrm>
            <a:custGeom>
              <a:avLst/>
              <a:gdLst/>
              <a:ahLst/>
              <a:cxnLst/>
              <a:rect l="l" t="t" r="r" b="b"/>
              <a:pathLst>
                <a:path w="5515610" h="356362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blipFill>
              <a:blip r:embed="rId2"/>
              <a:stretch>
                <a:fillRect l="-7446" r="-7446"/>
              </a:stretch>
            </a:blipFill>
          </p:spPr>
        </p:sp>
      </p:grpSp>
      <p:grpSp>
        <p:nvGrpSpPr>
          <p:cNvPr id="6" name="Group 6"/>
          <p:cNvGrpSpPr/>
          <p:nvPr/>
        </p:nvGrpSpPr>
        <p:grpSpPr>
          <a:xfrm>
            <a:off x="2639026" y="6307160"/>
            <a:ext cx="3802951" cy="2447695"/>
            <a:chOff x="0" y="0"/>
            <a:chExt cx="5513070" cy="3548380"/>
          </a:xfrm>
        </p:grpSpPr>
        <p:sp>
          <p:nvSpPr>
            <p:cNvPr id="7" name="Freeform 7"/>
            <p:cNvSpPr/>
            <p:nvPr/>
          </p:nvSpPr>
          <p:spPr>
            <a:xfrm>
              <a:off x="-2540" y="-15240"/>
              <a:ext cx="5515610" cy="3563620"/>
            </a:xfrm>
            <a:custGeom>
              <a:avLst/>
              <a:gdLst/>
              <a:ahLst/>
              <a:cxnLst/>
              <a:rect l="l" t="t" r="r" b="b"/>
              <a:pathLst>
                <a:path w="5515610" h="356362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84A26B"/>
            </a:solidFill>
            <a:ln w="12700">
              <a:solidFill>
                <a:srgbClr val="000000"/>
              </a:solidFill>
            </a:ln>
          </p:spPr>
        </p:sp>
      </p:grpSp>
      <p:grpSp>
        <p:nvGrpSpPr>
          <p:cNvPr id="8" name="Group 8"/>
          <p:cNvGrpSpPr/>
          <p:nvPr/>
        </p:nvGrpSpPr>
        <p:grpSpPr>
          <a:xfrm>
            <a:off x="2573713" y="6241846"/>
            <a:ext cx="3802951" cy="2447695"/>
            <a:chOff x="0" y="0"/>
            <a:chExt cx="5513070" cy="3548380"/>
          </a:xfrm>
        </p:grpSpPr>
        <p:sp>
          <p:nvSpPr>
            <p:cNvPr id="9" name="Freeform 9"/>
            <p:cNvSpPr/>
            <p:nvPr/>
          </p:nvSpPr>
          <p:spPr>
            <a:xfrm>
              <a:off x="-2540" y="-15240"/>
              <a:ext cx="5515610" cy="3563620"/>
            </a:xfrm>
            <a:custGeom>
              <a:avLst/>
              <a:gdLst/>
              <a:ahLst/>
              <a:cxnLst/>
              <a:rect l="l" t="t" r="r" b="b"/>
              <a:pathLst>
                <a:path w="5515610" h="356362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blipFill>
              <a:blip r:embed="rId3"/>
              <a:stretch>
                <a:fillRect t="-8284" b="-8284"/>
              </a:stretch>
            </a:blipFill>
          </p:spPr>
        </p:sp>
      </p:grpSp>
      <p:grpSp>
        <p:nvGrpSpPr>
          <p:cNvPr id="10" name="Group 10"/>
          <p:cNvGrpSpPr/>
          <p:nvPr/>
        </p:nvGrpSpPr>
        <p:grpSpPr>
          <a:xfrm>
            <a:off x="6540091" y="5083312"/>
            <a:ext cx="3802951" cy="2447695"/>
            <a:chOff x="0" y="0"/>
            <a:chExt cx="5513070" cy="3548380"/>
          </a:xfrm>
        </p:grpSpPr>
        <p:sp>
          <p:nvSpPr>
            <p:cNvPr id="11" name="Freeform 11"/>
            <p:cNvSpPr/>
            <p:nvPr/>
          </p:nvSpPr>
          <p:spPr>
            <a:xfrm>
              <a:off x="-2540" y="-15240"/>
              <a:ext cx="5515610" cy="3563620"/>
            </a:xfrm>
            <a:custGeom>
              <a:avLst/>
              <a:gdLst/>
              <a:ahLst/>
              <a:cxnLst/>
              <a:rect l="l" t="t" r="r" b="b"/>
              <a:pathLst>
                <a:path w="5515610" h="356362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solidFill>
              <a:srgbClr val="84A26B"/>
            </a:solidFill>
            <a:ln w="12700">
              <a:solidFill>
                <a:srgbClr val="000000"/>
              </a:solidFill>
            </a:ln>
          </p:spPr>
        </p:sp>
      </p:grpSp>
      <p:grpSp>
        <p:nvGrpSpPr>
          <p:cNvPr id="12" name="Group 12"/>
          <p:cNvGrpSpPr/>
          <p:nvPr/>
        </p:nvGrpSpPr>
        <p:grpSpPr>
          <a:xfrm>
            <a:off x="6474777" y="5017999"/>
            <a:ext cx="3802951" cy="2447695"/>
            <a:chOff x="0" y="0"/>
            <a:chExt cx="5513070" cy="3548380"/>
          </a:xfrm>
        </p:grpSpPr>
        <p:sp>
          <p:nvSpPr>
            <p:cNvPr id="13" name="Freeform 13"/>
            <p:cNvSpPr/>
            <p:nvPr/>
          </p:nvSpPr>
          <p:spPr>
            <a:xfrm>
              <a:off x="-2540" y="-15240"/>
              <a:ext cx="5515610" cy="3563620"/>
            </a:xfrm>
            <a:custGeom>
              <a:avLst/>
              <a:gdLst/>
              <a:ahLst/>
              <a:cxnLst/>
              <a:rect l="l" t="t" r="r" b="b"/>
              <a:pathLst>
                <a:path w="5515610" h="3563620">
                  <a:moveTo>
                    <a:pt x="4991100" y="1559560"/>
                  </a:moveTo>
                  <a:cubicBezTo>
                    <a:pt x="5048250" y="1537970"/>
                    <a:pt x="5124450" y="1548130"/>
                    <a:pt x="5189220" y="1526540"/>
                  </a:cubicBezTo>
                  <a:cubicBezTo>
                    <a:pt x="5326380" y="1479550"/>
                    <a:pt x="5435600" y="1404620"/>
                    <a:pt x="5515610" y="1319530"/>
                  </a:cubicBezTo>
                  <a:cubicBezTo>
                    <a:pt x="5499100" y="1231900"/>
                    <a:pt x="5494020" y="1183640"/>
                    <a:pt x="5505450" y="1109980"/>
                  </a:cubicBezTo>
                  <a:cubicBezTo>
                    <a:pt x="5495290" y="1104900"/>
                    <a:pt x="5473700" y="1118870"/>
                    <a:pt x="5472430" y="1098550"/>
                  </a:cubicBezTo>
                  <a:cubicBezTo>
                    <a:pt x="5469890" y="1040130"/>
                    <a:pt x="5441950" y="1018540"/>
                    <a:pt x="5415280" y="969010"/>
                  </a:cubicBezTo>
                  <a:cubicBezTo>
                    <a:pt x="5210810" y="998220"/>
                    <a:pt x="4838700" y="1158240"/>
                    <a:pt x="4617720" y="1144270"/>
                  </a:cubicBezTo>
                  <a:cubicBezTo>
                    <a:pt x="4753610" y="1047750"/>
                    <a:pt x="4851400" y="939800"/>
                    <a:pt x="4853940" y="797560"/>
                  </a:cubicBezTo>
                  <a:cubicBezTo>
                    <a:pt x="4842510" y="786130"/>
                    <a:pt x="4777740" y="778510"/>
                    <a:pt x="4762500" y="783590"/>
                  </a:cubicBezTo>
                  <a:cubicBezTo>
                    <a:pt x="4710430" y="773430"/>
                    <a:pt x="4657090" y="726440"/>
                    <a:pt x="4634230" y="697230"/>
                  </a:cubicBezTo>
                  <a:cubicBezTo>
                    <a:pt x="4612640" y="711200"/>
                    <a:pt x="4608830" y="695960"/>
                    <a:pt x="4589780" y="706120"/>
                  </a:cubicBezTo>
                  <a:cubicBezTo>
                    <a:pt x="4508500" y="643890"/>
                    <a:pt x="4337050" y="737870"/>
                    <a:pt x="4254500" y="679450"/>
                  </a:cubicBezTo>
                  <a:cubicBezTo>
                    <a:pt x="4292600" y="579120"/>
                    <a:pt x="4215130" y="556260"/>
                    <a:pt x="4163060" y="508000"/>
                  </a:cubicBezTo>
                  <a:cubicBezTo>
                    <a:pt x="4182110" y="429260"/>
                    <a:pt x="4135120" y="387350"/>
                    <a:pt x="4091940" y="313690"/>
                  </a:cubicBezTo>
                  <a:cubicBezTo>
                    <a:pt x="4038600" y="339090"/>
                    <a:pt x="4042410" y="299720"/>
                    <a:pt x="4048760" y="274320"/>
                  </a:cubicBezTo>
                  <a:cubicBezTo>
                    <a:pt x="4009390" y="285750"/>
                    <a:pt x="3985260" y="270510"/>
                    <a:pt x="3963670" y="250190"/>
                  </a:cubicBezTo>
                  <a:cubicBezTo>
                    <a:pt x="3887470" y="279400"/>
                    <a:pt x="3817620" y="280670"/>
                    <a:pt x="3756660" y="287020"/>
                  </a:cubicBezTo>
                  <a:cubicBezTo>
                    <a:pt x="3445510" y="320040"/>
                    <a:pt x="3059430" y="403860"/>
                    <a:pt x="2780030" y="417830"/>
                  </a:cubicBezTo>
                  <a:cubicBezTo>
                    <a:pt x="3036570" y="308610"/>
                    <a:pt x="3333750" y="238760"/>
                    <a:pt x="3522980" y="144780"/>
                  </a:cubicBezTo>
                  <a:cubicBezTo>
                    <a:pt x="3529330" y="91440"/>
                    <a:pt x="3528060" y="67310"/>
                    <a:pt x="3524250" y="17780"/>
                  </a:cubicBezTo>
                  <a:cubicBezTo>
                    <a:pt x="3319780" y="0"/>
                    <a:pt x="3006090" y="97790"/>
                    <a:pt x="2715260" y="189230"/>
                  </a:cubicBezTo>
                  <a:cubicBezTo>
                    <a:pt x="2040890" y="401320"/>
                    <a:pt x="1228090" y="642620"/>
                    <a:pt x="845820" y="1018540"/>
                  </a:cubicBezTo>
                  <a:cubicBezTo>
                    <a:pt x="855980" y="1074420"/>
                    <a:pt x="839470" y="1146810"/>
                    <a:pt x="881380" y="1195070"/>
                  </a:cubicBezTo>
                  <a:cubicBezTo>
                    <a:pt x="741680" y="1271270"/>
                    <a:pt x="581660" y="1339850"/>
                    <a:pt x="445770" y="1418590"/>
                  </a:cubicBezTo>
                  <a:cubicBezTo>
                    <a:pt x="450850" y="1484630"/>
                    <a:pt x="485140" y="1553210"/>
                    <a:pt x="499110" y="1564640"/>
                  </a:cubicBezTo>
                  <a:cubicBezTo>
                    <a:pt x="454660" y="1588770"/>
                    <a:pt x="523240" y="1570990"/>
                    <a:pt x="520700" y="1596390"/>
                  </a:cubicBezTo>
                  <a:cubicBezTo>
                    <a:pt x="501650" y="1605280"/>
                    <a:pt x="514350" y="1626870"/>
                    <a:pt x="486410" y="1633220"/>
                  </a:cubicBezTo>
                  <a:cubicBezTo>
                    <a:pt x="383540" y="1616710"/>
                    <a:pt x="269240" y="1696720"/>
                    <a:pt x="163830" y="1720850"/>
                  </a:cubicBezTo>
                  <a:cubicBezTo>
                    <a:pt x="160020" y="1737360"/>
                    <a:pt x="198120" y="1734820"/>
                    <a:pt x="173990" y="1748790"/>
                  </a:cubicBezTo>
                  <a:cubicBezTo>
                    <a:pt x="104140" y="1765300"/>
                    <a:pt x="96520" y="1802130"/>
                    <a:pt x="26670" y="1818640"/>
                  </a:cubicBezTo>
                  <a:cubicBezTo>
                    <a:pt x="24130" y="1833880"/>
                    <a:pt x="21590" y="1849120"/>
                    <a:pt x="25400" y="1866900"/>
                  </a:cubicBezTo>
                  <a:cubicBezTo>
                    <a:pt x="35560" y="1879600"/>
                    <a:pt x="96520" y="1864360"/>
                    <a:pt x="80010" y="1885950"/>
                  </a:cubicBezTo>
                  <a:cubicBezTo>
                    <a:pt x="43180" y="1898650"/>
                    <a:pt x="0" y="1894840"/>
                    <a:pt x="1270" y="1930400"/>
                  </a:cubicBezTo>
                  <a:cubicBezTo>
                    <a:pt x="21590" y="1953260"/>
                    <a:pt x="63500" y="1938020"/>
                    <a:pt x="74930" y="1974850"/>
                  </a:cubicBezTo>
                  <a:cubicBezTo>
                    <a:pt x="66040" y="1992630"/>
                    <a:pt x="38100" y="2002790"/>
                    <a:pt x="45720" y="2025650"/>
                  </a:cubicBezTo>
                  <a:cubicBezTo>
                    <a:pt x="105410" y="2024380"/>
                    <a:pt x="158750" y="2035810"/>
                    <a:pt x="220980" y="2032000"/>
                  </a:cubicBezTo>
                  <a:cubicBezTo>
                    <a:pt x="201930" y="2042160"/>
                    <a:pt x="236220" y="2065020"/>
                    <a:pt x="287020" y="2054860"/>
                  </a:cubicBezTo>
                  <a:cubicBezTo>
                    <a:pt x="284480" y="2072640"/>
                    <a:pt x="240030" y="2075180"/>
                    <a:pt x="243840" y="2094230"/>
                  </a:cubicBezTo>
                  <a:cubicBezTo>
                    <a:pt x="317500" y="2080260"/>
                    <a:pt x="337820" y="2052320"/>
                    <a:pt x="406400" y="2042160"/>
                  </a:cubicBezTo>
                  <a:cubicBezTo>
                    <a:pt x="360680" y="2078990"/>
                    <a:pt x="302260" y="2136140"/>
                    <a:pt x="245110" y="2148840"/>
                  </a:cubicBezTo>
                  <a:cubicBezTo>
                    <a:pt x="228600" y="2171700"/>
                    <a:pt x="234950" y="2202180"/>
                    <a:pt x="226060" y="2226310"/>
                  </a:cubicBezTo>
                  <a:cubicBezTo>
                    <a:pt x="210820" y="2221230"/>
                    <a:pt x="212090" y="2301240"/>
                    <a:pt x="251460" y="2320290"/>
                  </a:cubicBezTo>
                  <a:cubicBezTo>
                    <a:pt x="300990" y="2307590"/>
                    <a:pt x="412750" y="2313940"/>
                    <a:pt x="485140" y="2329180"/>
                  </a:cubicBezTo>
                  <a:cubicBezTo>
                    <a:pt x="480060" y="2343150"/>
                    <a:pt x="463550" y="2353310"/>
                    <a:pt x="472440" y="2373630"/>
                  </a:cubicBezTo>
                  <a:cubicBezTo>
                    <a:pt x="496570" y="2382520"/>
                    <a:pt x="554990" y="2331720"/>
                    <a:pt x="579120" y="2350770"/>
                  </a:cubicBezTo>
                  <a:cubicBezTo>
                    <a:pt x="614680" y="2363470"/>
                    <a:pt x="551180" y="2376170"/>
                    <a:pt x="568960" y="2401570"/>
                  </a:cubicBezTo>
                  <a:cubicBezTo>
                    <a:pt x="805180" y="2283460"/>
                    <a:pt x="994410" y="2261870"/>
                    <a:pt x="1234440" y="2204720"/>
                  </a:cubicBezTo>
                  <a:cubicBezTo>
                    <a:pt x="966470" y="2321560"/>
                    <a:pt x="604520" y="2636520"/>
                    <a:pt x="598170" y="2739390"/>
                  </a:cubicBezTo>
                  <a:cubicBezTo>
                    <a:pt x="631190" y="2739390"/>
                    <a:pt x="659130" y="2747010"/>
                    <a:pt x="689610" y="2753360"/>
                  </a:cubicBezTo>
                  <a:cubicBezTo>
                    <a:pt x="679450" y="2780030"/>
                    <a:pt x="664210" y="2805430"/>
                    <a:pt x="661670" y="2834640"/>
                  </a:cubicBezTo>
                  <a:cubicBezTo>
                    <a:pt x="678180" y="2805430"/>
                    <a:pt x="736600" y="2791460"/>
                    <a:pt x="741680" y="2844800"/>
                  </a:cubicBezTo>
                  <a:cubicBezTo>
                    <a:pt x="701040" y="2848610"/>
                    <a:pt x="701040" y="2861310"/>
                    <a:pt x="701040" y="2891790"/>
                  </a:cubicBezTo>
                  <a:cubicBezTo>
                    <a:pt x="742950" y="2896870"/>
                    <a:pt x="807720" y="2860040"/>
                    <a:pt x="828040" y="2899410"/>
                  </a:cubicBezTo>
                  <a:cubicBezTo>
                    <a:pt x="801370" y="2915920"/>
                    <a:pt x="791210" y="2900680"/>
                    <a:pt x="765810" y="2914650"/>
                  </a:cubicBezTo>
                  <a:cubicBezTo>
                    <a:pt x="767080" y="2940050"/>
                    <a:pt x="792480" y="2921000"/>
                    <a:pt x="801370" y="2933700"/>
                  </a:cubicBezTo>
                  <a:cubicBezTo>
                    <a:pt x="727710" y="2964180"/>
                    <a:pt x="731520" y="2975610"/>
                    <a:pt x="707390" y="3016250"/>
                  </a:cubicBezTo>
                  <a:cubicBezTo>
                    <a:pt x="687070" y="2983230"/>
                    <a:pt x="633730" y="3195320"/>
                    <a:pt x="676910" y="3192780"/>
                  </a:cubicBezTo>
                  <a:cubicBezTo>
                    <a:pt x="641350" y="3229610"/>
                    <a:pt x="709930" y="3208020"/>
                    <a:pt x="726440" y="3221990"/>
                  </a:cubicBezTo>
                  <a:cubicBezTo>
                    <a:pt x="711200" y="3248660"/>
                    <a:pt x="745490" y="3256280"/>
                    <a:pt x="749300" y="3284220"/>
                  </a:cubicBezTo>
                  <a:cubicBezTo>
                    <a:pt x="768350" y="3289300"/>
                    <a:pt x="805180" y="3262630"/>
                    <a:pt x="803910" y="3303270"/>
                  </a:cubicBezTo>
                  <a:cubicBezTo>
                    <a:pt x="767080" y="3307080"/>
                    <a:pt x="778510" y="3296920"/>
                    <a:pt x="753110" y="3322320"/>
                  </a:cubicBezTo>
                  <a:cubicBezTo>
                    <a:pt x="744220" y="3313430"/>
                    <a:pt x="725170" y="3304540"/>
                    <a:pt x="706120" y="3323590"/>
                  </a:cubicBezTo>
                  <a:cubicBezTo>
                    <a:pt x="720090" y="3350260"/>
                    <a:pt x="715010" y="3370580"/>
                    <a:pt x="712470" y="3392170"/>
                  </a:cubicBezTo>
                  <a:cubicBezTo>
                    <a:pt x="779780" y="3380740"/>
                    <a:pt x="732790" y="3403600"/>
                    <a:pt x="795020" y="3408680"/>
                  </a:cubicBezTo>
                  <a:cubicBezTo>
                    <a:pt x="814070" y="3431540"/>
                    <a:pt x="786130" y="3437890"/>
                    <a:pt x="782320" y="3453130"/>
                  </a:cubicBezTo>
                  <a:cubicBezTo>
                    <a:pt x="904240" y="3456940"/>
                    <a:pt x="967740" y="3507740"/>
                    <a:pt x="1071880" y="3531870"/>
                  </a:cubicBezTo>
                  <a:cubicBezTo>
                    <a:pt x="1071880" y="3554730"/>
                    <a:pt x="1090930" y="3545840"/>
                    <a:pt x="1093470" y="3563620"/>
                  </a:cubicBezTo>
                  <a:cubicBezTo>
                    <a:pt x="1291590" y="3540760"/>
                    <a:pt x="1422400" y="3562350"/>
                    <a:pt x="1651000" y="3492500"/>
                  </a:cubicBezTo>
                  <a:cubicBezTo>
                    <a:pt x="1623060" y="3467100"/>
                    <a:pt x="1544320" y="3487420"/>
                    <a:pt x="1529080" y="3474720"/>
                  </a:cubicBezTo>
                  <a:cubicBezTo>
                    <a:pt x="1684020" y="3409950"/>
                    <a:pt x="1873250" y="3387090"/>
                    <a:pt x="2058670" y="3350260"/>
                  </a:cubicBezTo>
                  <a:cubicBezTo>
                    <a:pt x="2236470" y="3315970"/>
                    <a:pt x="2411730" y="3327400"/>
                    <a:pt x="2586990" y="3249930"/>
                  </a:cubicBezTo>
                  <a:cubicBezTo>
                    <a:pt x="2628900" y="3266440"/>
                    <a:pt x="2661920" y="3234690"/>
                    <a:pt x="2701290" y="3223260"/>
                  </a:cubicBezTo>
                  <a:cubicBezTo>
                    <a:pt x="2907030" y="3161030"/>
                    <a:pt x="3168650" y="3111500"/>
                    <a:pt x="3371850" y="3094990"/>
                  </a:cubicBezTo>
                  <a:cubicBezTo>
                    <a:pt x="3407410" y="3092450"/>
                    <a:pt x="3448050" y="3072130"/>
                    <a:pt x="3464560" y="3060700"/>
                  </a:cubicBezTo>
                  <a:cubicBezTo>
                    <a:pt x="3530600" y="3070860"/>
                    <a:pt x="3644900" y="3027680"/>
                    <a:pt x="3704590" y="3011170"/>
                  </a:cubicBezTo>
                  <a:cubicBezTo>
                    <a:pt x="3702050" y="2999740"/>
                    <a:pt x="3691890" y="2987040"/>
                    <a:pt x="3703320" y="2980690"/>
                  </a:cubicBezTo>
                  <a:cubicBezTo>
                    <a:pt x="3785870" y="2961640"/>
                    <a:pt x="3902710" y="2941320"/>
                    <a:pt x="3978910" y="2895600"/>
                  </a:cubicBezTo>
                  <a:cubicBezTo>
                    <a:pt x="3968750" y="2890520"/>
                    <a:pt x="3947160" y="2904490"/>
                    <a:pt x="3945890" y="2884170"/>
                  </a:cubicBezTo>
                  <a:cubicBezTo>
                    <a:pt x="4018280" y="2866390"/>
                    <a:pt x="4107180" y="2858770"/>
                    <a:pt x="4175760" y="2830830"/>
                  </a:cubicBezTo>
                  <a:cubicBezTo>
                    <a:pt x="4161790" y="2828290"/>
                    <a:pt x="4146550" y="2828290"/>
                    <a:pt x="4133850" y="2821940"/>
                  </a:cubicBezTo>
                  <a:cubicBezTo>
                    <a:pt x="4218940" y="2757170"/>
                    <a:pt x="4254500" y="2725420"/>
                    <a:pt x="4371340" y="2711450"/>
                  </a:cubicBezTo>
                  <a:cubicBezTo>
                    <a:pt x="4362450" y="2673350"/>
                    <a:pt x="4389120" y="2649220"/>
                    <a:pt x="4448810" y="2635250"/>
                  </a:cubicBezTo>
                  <a:cubicBezTo>
                    <a:pt x="4465320" y="2612390"/>
                    <a:pt x="4414520" y="2621280"/>
                    <a:pt x="4433570" y="2593340"/>
                  </a:cubicBezTo>
                  <a:cubicBezTo>
                    <a:pt x="4645660" y="2565400"/>
                    <a:pt x="4704080" y="2374900"/>
                    <a:pt x="4801870" y="2268220"/>
                  </a:cubicBezTo>
                  <a:cubicBezTo>
                    <a:pt x="4805680" y="2264410"/>
                    <a:pt x="4822190" y="2254250"/>
                    <a:pt x="4824730" y="2251710"/>
                  </a:cubicBezTo>
                  <a:cubicBezTo>
                    <a:pt x="4959350" y="2170430"/>
                    <a:pt x="5125720" y="2159000"/>
                    <a:pt x="5228590" y="2047240"/>
                  </a:cubicBezTo>
                  <a:cubicBezTo>
                    <a:pt x="5267960" y="1962150"/>
                    <a:pt x="5372100" y="1854200"/>
                    <a:pt x="5256530" y="1784350"/>
                  </a:cubicBezTo>
                  <a:cubicBezTo>
                    <a:pt x="5269230" y="1766570"/>
                    <a:pt x="5262880" y="1742440"/>
                    <a:pt x="5250180" y="1715770"/>
                  </a:cubicBezTo>
                  <a:cubicBezTo>
                    <a:pt x="5198110" y="1729740"/>
                    <a:pt x="4958080" y="1682750"/>
                    <a:pt x="4904740" y="1661160"/>
                  </a:cubicBezTo>
                  <a:cubicBezTo>
                    <a:pt x="4916170" y="1634490"/>
                    <a:pt x="4892040" y="1607820"/>
                    <a:pt x="4898390" y="1592580"/>
                  </a:cubicBezTo>
                  <a:cubicBezTo>
                    <a:pt x="4947920" y="1590040"/>
                    <a:pt x="4961890" y="1570990"/>
                    <a:pt x="4991100" y="1559560"/>
                  </a:cubicBezTo>
                  <a:close/>
                </a:path>
              </a:pathLst>
            </a:custGeom>
            <a:blipFill>
              <a:blip r:embed="rId4"/>
              <a:stretch>
                <a:fillRect l="-9851" r="-9851"/>
              </a:stretch>
            </a:blipFill>
          </p:spPr>
        </p:sp>
      </p:grpSp>
      <p:sp>
        <p:nvSpPr>
          <p:cNvPr id="14" name="TextBox 14"/>
          <p:cNvSpPr txBox="1"/>
          <p:nvPr/>
        </p:nvSpPr>
        <p:spPr>
          <a:xfrm>
            <a:off x="12029561" y="1891123"/>
            <a:ext cx="4868274" cy="2298953"/>
          </a:xfrm>
          <a:prstGeom prst="rect">
            <a:avLst/>
          </a:prstGeom>
        </p:spPr>
        <p:txBody>
          <a:bodyPr lIns="0" tIns="0" rIns="0" bIns="0" rtlCol="0" anchor="t">
            <a:spAutoFit/>
          </a:bodyPr>
          <a:lstStyle/>
          <a:p>
            <a:pPr algn="l">
              <a:lnSpc>
                <a:spcPts val="9261"/>
              </a:lnSpc>
              <a:spcBef>
                <a:spcPct val="0"/>
              </a:spcBef>
            </a:pPr>
            <a:r>
              <a:rPr lang="en-US" sz="6615">
                <a:solidFill>
                  <a:srgbClr val="84A26B"/>
                </a:solidFill>
                <a:latin typeface="Feeling Passionate"/>
                <a:ea typeface="Feeling Passionate"/>
                <a:cs typeface="Feeling Passionate"/>
                <a:sym typeface="Feeling Passionate"/>
              </a:rPr>
              <a:t>Team TensorTrove</a:t>
            </a:r>
          </a:p>
        </p:txBody>
      </p:sp>
      <p:sp>
        <p:nvSpPr>
          <p:cNvPr id="15" name="TextBox 15"/>
          <p:cNvSpPr txBox="1"/>
          <p:nvPr/>
        </p:nvSpPr>
        <p:spPr>
          <a:xfrm>
            <a:off x="12029561" y="5801156"/>
            <a:ext cx="3497630" cy="463112"/>
          </a:xfrm>
          <a:prstGeom prst="rect">
            <a:avLst/>
          </a:prstGeom>
        </p:spPr>
        <p:txBody>
          <a:bodyPr lIns="0" tIns="0" rIns="0" bIns="0" rtlCol="0" anchor="t">
            <a:spAutoFit/>
          </a:bodyPr>
          <a:lstStyle/>
          <a:p>
            <a:pPr marL="597445" lvl="1" indent="-298722" algn="l">
              <a:lnSpc>
                <a:spcPts val="3874"/>
              </a:lnSpc>
              <a:buFont typeface="Arial"/>
              <a:buChar char="•"/>
            </a:pPr>
            <a:r>
              <a:rPr lang="en-US" sz="2767">
                <a:solidFill>
                  <a:srgbClr val="FFFFFF"/>
                </a:solidFill>
                <a:latin typeface="Open Sans"/>
                <a:ea typeface="Open Sans"/>
                <a:cs typeface="Open Sans"/>
                <a:sym typeface="Open Sans"/>
              </a:rPr>
              <a:t>Debjit Mandal</a:t>
            </a:r>
          </a:p>
        </p:txBody>
      </p:sp>
      <p:sp>
        <p:nvSpPr>
          <p:cNvPr id="16" name="TextBox 16"/>
          <p:cNvSpPr txBox="1"/>
          <p:nvPr/>
        </p:nvSpPr>
        <p:spPr>
          <a:xfrm>
            <a:off x="12029561" y="6976784"/>
            <a:ext cx="3497630" cy="463112"/>
          </a:xfrm>
          <a:prstGeom prst="rect">
            <a:avLst/>
          </a:prstGeom>
        </p:spPr>
        <p:txBody>
          <a:bodyPr lIns="0" tIns="0" rIns="0" bIns="0" rtlCol="0" anchor="t">
            <a:spAutoFit/>
          </a:bodyPr>
          <a:lstStyle/>
          <a:p>
            <a:pPr marL="597445" lvl="1" indent="-298722" algn="l">
              <a:lnSpc>
                <a:spcPts val="3874"/>
              </a:lnSpc>
              <a:buFont typeface="Arial"/>
              <a:buChar char="•"/>
            </a:pPr>
            <a:r>
              <a:rPr lang="en-US" sz="2767">
                <a:solidFill>
                  <a:srgbClr val="FFFFFF"/>
                </a:solidFill>
                <a:latin typeface="Open Sans"/>
                <a:ea typeface="Open Sans"/>
                <a:cs typeface="Open Sans"/>
                <a:sym typeface="Open Sans"/>
              </a:rPr>
              <a:t>Nilotpal Basu</a:t>
            </a:r>
          </a:p>
        </p:txBody>
      </p:sp>
      <p:sp>
        <p:nvSpPr>
          <p:cNvPr id="17" name="TextBox 17"/>
          <p:cNvSpPr txBox="1"/>
          <p:nvPr/>
        </p:nvSpPr>
        <p:spPr>
          <a:xfrm>
            <a:off x="12029561" y="7563721"/>
            <a:ext cx="3497630" cy="463112"/>
          </a:xfrm>
          <a:prstGeom prst="rect">
            <a:avLst/>
          </a:prstGeom>
        </p:spPr>
        <p:txBody>
          <a:bodyPr lIns="0" tIns="0" rIns="0" bIns="0" rtlCol="0" anchor="t">
            <a:spAutoFit/>
          </a:bodyPr>
          <a:lstStyle/>
          <a:p>
            <a:pPr marL="597445" lvl="1" indent="-298722" algn="l">
              <a:lnSpc>
                <a:spcPts val="3874"/>
              </a:lnSpc>
              <a:buFont typeface="Arial"/>
              <a:buChar char="•"/>
            </a:pPr>
            <a:r>
              <a:rPr lang="en-US" sz="2767">
                <a:solidFill>
                  <a:srgbClr val="FFFFFF"/>
                </a:solidFill>
                <a:latin typeface="Open Sans"/>
                <a:ea typeface="Open Sans"/>
                <a:cs typeface="Open Sans"/>
                <a:sym typeface="Open Sans"/>
              </a:rPr>
              <a:t>Ankit Dey</a:t>
            </a:r>
          </a:p>
        </p:txBody>
      </p:sp>
      <p:sp>
        <p:nvSpPr>
          <p:cNvPr id="18" name="TextBox 18"/>
          <p:cNvSpPr txBox="1"/>
          <p:nvPr/>
        </p:nvSpPr>
        <p:spPr>
          <a:xfrm>
            <a:off x="12029561" y="6389847"/>
            <a:ext cx="4743852" cy="463112"/>
          </a:xfrm>
          <a:prstGeom prst="rect">
            <a:avLst/>
          </a:prstGeom>
        </p:spPr>
        <p:txBody>
          <a:bodyPr lIns="0" tIns="0" rIns="0" bIns="0" rtlCol="0" anchor="t">
            <a:spAutoFit/>
          </a:bodyPr>
          <a:lstStyle/>
          <a:p>
            <a:pPr marL="597445" lvl="1" indent="-298722" algn="l">
              <a:lnSpc>
                <a:spcPts val="3874"/>
              </a:lnSpc>
              <a:buFont typeface="Arial"/>
              <a:buChar char="•"/>
            </a:pPr>
            <a:r>
              <a:rPr lang="en-US" sz="2767">
                <a:solidFill>
                  <a:srgbClr val="FFFFFF"/>
                </a:solidFill>
                <a:latin typeface="Open Sans"/>
                <a:ea typeface="Open Sans"/>
                <a:cs typeface="Open Sans"/>
                <a:sym typeface="Open Sans"/>
              </a:rPr>
              <a:t>Anubhav Mazumder</a:t>
            </a:r>
          </a:p>
        </p:txBody>
      </p:sp>
      <p:sp>
        <p:nvSpPr>
          <p:cNvPr id="19" name="TextBox 19"/>
          <p:cNvSpPr txBox="1"/>
          <p:nvPr/>
        </p:nvSpPr>
        <p:spPr>
          <a:xfrm>
            <a:off x="12040128" y="4423481"/>
            <a:ext cx="3008561" cy="991870"/>
          </a:xfrm>
          <a:prstGeom prst="rect">
            <a:avLst/>
          </a:prstGeom>
        </p:spPr>
        <p:txBody>
          <a:bodyPr lIns="0" tIns="0" rIns="0" bIns="0" rtlCol="0" anchor="t">
            <a:spAutoFit/>
          </a:bodyPr>
          <a:lstStyle/>
          <a:p>
            <a:pPr algn="ctr">
              <a:lnSpc>
                <a:spcPts val="7279"/>
              </a:lnSpc>
            </a:pPr>
            <a:r>
              <a:rPr lang="en-US" sz="5199">
                <a:solidFill>
                  <a:srgbClr val="FFDE59"/>
                </a:solidFill>
                <a:latin typeface="ITC Bauhaus Light"/>
                <a:ea typeface="ITC Bauhaus Light"/>
                <a:cs typeface="ITC Bauhaus Light"/>
                <a:sym typeface="ITC Bauhaus Light"/>
              </a:rPr>
              <a:t>Members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2204">
                <a:alpha val="100000"/>
              </a:srgbClr>
            </a:gs>
            <a:gs pos="100000">
              <a:srgbClr val="000000">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2232858" y="3031030"/>
            <a:ext cx="14800745" cy="4224940"/>
          </a:xfrm>
          <a:custGeom>
            <a:avLst/>
            <a:gdLst/>
            <a:ahLst/>
            <a:cxnLst/>
            <a:rect l="l" t="t" r="r" b="b"/>
            <a:pathLst>
              <a:path w="14800745" h="4224940">
                <a:moveTo>
                  <a:pt x="0" y="0"/>
                </a:moveTo>
                <a:lnTo>
                  <a:pt x="14800745" y="0"/>
                </a:lnTo>
                <a:lnTo>
                  <a:pt x="14800745" y="4224940"/>
                </a:lnTo>
                <a:lnTo>
                  <a:pt x="0" y="42249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3388341" y="3504578"/>
            <a:ext cx="11511318" cy="2954072"/>
          </a:xfrm>
          <a:prstGeom prst="rect">
            <a:avLst/>
          </a:prstGeom>
        </p:spPr>
        <p:txBody>
          <a:bodyPr lIns="0" tIns="0" rIns="0" bIns="0" rtlCol="0" anchor="t">
            <a:spAutoFit/>
          </a:bodyPr>
          <a:lstStyle/>
          <a:p>
            <a:pPr algn="ctr">
              <a:lnSpc>
                <a:spcPts val="24233"/>
              </a:lnSpc>
              <a:spcBef>
                <a:spcPct val="0"/>
              </a:spcBef>
            </a:pPr>
            <a:r>
              <a:rPr lang="en-US" sz="17309">
                <a:solidFill>
                  <a:srgbClr val="FFFFFF"/>
                </a:solidFill>
                <a:latin typeface="Feeling Passionate"/>
                <a:ea typeface="Feeling Passionate"/>
                <a:cs typeface="Feeling Passionate"/>
                <a:sym typeface="Feeling Passionate"/>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2204">
                <a:alpha val="100000"/>
              </a:srgbClr>
            </a:gs>
            <a:gs pos="100000">
              <a:srgbClr val="000000">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952039" y="4473042"/>
            <a:ext cx="7296167" cy="4178493"/>
            <a:chOff x="0" y="0"/>
            <a:chExt cx="2288540" cy="1310640"/>
          </a:xfrm>
        </p:grpSpPr>
        <p:sp>
          <p:nvSpPr>
            <p:cNvPr id="3" name="Freeform 3"/>
            <p:cNvSpPr/>
            <p:nvPr/>
          </p:nvSpPr>
          <p:spPr>
            <a:xfrm>
              <a:off x="3810" y="0"/>
              <a:ext cx="2287270" cy="1313180"/>
            </a:xfrm>
            <a:custGeom>
              <a:avLst/>
              <a:gdLst/>
              <a:ahLst/>
              <a:cxnLst/>
              <a:rect l="l" t="t" r="r" b="b"/>
              <a:pathLst>
                <a:path w="2287270" h="1313180">
                  <a:moveTo>
                    <a:pt x="864870" y="1216660"/>
                  </a:moveTo>
                  <a:cubicBezTo>
                    <a:pt x="858520" y="1219200"/>
                    <a:pt x="849630" y="1224280"/>
                    <a:pt x="842010" y="1225550"/>
                  </a:cubicBezTo>
                  <a:cubicBezTo>
                    <a:pt x="824230" y="1228090"/>
                    <a:pt x="805180" y="1226820"/>
                    <a:pt x="787400" y="1229360"/>
                  </a:cubicBezTo>
                  <a:cubicBezTo>
                    <a:pt x="774700" y="1230630"/>
                    <a:pt x="763270" y="1235710"/>
                    <a:pt x="751840" y="1236980"/>
                  </a:cubicBezTo>
                  <a:cubicBezTo>
                    <a:pt x="711200" y="1243330"/>
                    <a:pt x="670560" y="1248410"/>
                    <a:pt x="628650" y="1254760"/>
                  </a:cubicBezTo>
                  <a:cubicBezTo>
                    <a:pt x="613410" y="1257300"/>
                    <a:pt x="598170" y="1257300"/>
                    <a:pt x="582930" y="1257300"/>
                  </a:cubicBezTo>
                  <a:cubicBezTo>
                    <a:pt x="582930" y="1256030"/>
                    <a:pt x="581660" y="1253490"/>
                    <a:pt x="581660" y="1252220"/>
                  </a:cubicBezTo>
                  <a:cubicBezTo>
                    <a:pt x="571500" y="1257300"/>
                    <a:pt x="563880" y="1264920"/>
                    <a:pt x="556260" y="1263650"/>
                  </a:cubicBezTo>
                  <a:cubicBezTo>
                    <a:pt x="528320" y="1261110"/>
                    <a:pt x="506730" y="1281430"/>
                    <a:pt x="480060" y="1280160"/>
                  </a:cubicBezTo>
                  <a:lnTo>
                    <a:pt x="462280" y="1280160"/>
                  </a:lnTo>
                  <a:cubicBezTo>
                    <a:pt x="450850" y="1280160"/>
                    <a:pt x="439420" y="1280160"/>
                    <a:pt x="426720" y="1283970"/>
                  </a:cubicBezTo>
                  <a:cubicBezTo>
                    <a:pt x="422910" y="1280160"/>
                    <a:pt x="417830" y="1276350"/>
                    <a:pt x="416560" y="1273810"/>
                  </a:cubicBezTo>
                  <a:cubicBezTo>
                    <a:pt x="408940" y="1277620"/>
                    <a:pt x="402590" y="1281430"/>
                    <a:pt x="397510" y="1283970"/>
                  </a:cubicBezTo>
                  <a:cubicBezTo>
                    <a:pt x="384810" y="1289050"/>
                    <a:pt x="372110" y="1295400"/>
                    <a:pt x="359410" y="1300480"/>
                  </a:cubicBezTo>
                  <a:cubicBezTo>
                    <a:pt x="349250" y="1304290"/>
                    <a:pt x="339090" y="1306830"/>
                    <a:pt x="328930" y="1309370"/>
                  </a:cubicBezTo>
                  <a:cubicBezTo>
                    <a:pt x="312420" y="1313180"/>
                    <a:pt x="279400" y="1287780"/>
                    <a:pt x="280670" y="1271270"/>
                  </a:cubicBezTo>
                  <a:cubicBezTo>
                    <a:pt x="280670" y="1268730"/>
                    <a:pt x="284480" y="1266190"/>
                    <a:pt x="285750" y="1264920"/>
                  </a:cubicBezTo>
                  <a:cubicBezTo>
                    <a:pt x="270510" y="1259840"/>
                    <a:pt x="259080" y="1249680"/>
                    <a:pt x="251460" y="1235710"/>
                  </a:cubicBezTo>
                  <a:cubicBezTo>
                    <a:pt x="245110" y="1223010"/>
                    <a:pt x="237490" y="1210310"/>
                    <a:pt x="229870" y="1195070"/>
                  </a:cubicBezTo>
                  <a:cubicBezTo>
                    <a:pt x="238760" y="1187450"/>
                    <a:pt x="250190" y="1178560"/>
                    <a:pt x="261620" y="1169670"/>
                  </a:cubicBezTo>
                  <a:cubicBezTo>
                    <a:pt x="270510" y="1163320"/>
                    <a:pt x="273050" y="1158240"/>
                    <a:pt x="264160" y="1149350"/>
                  </a:cubicBezTo>
                  <a:cubicBezTo>
                    <a:pt x="252730" y="1137920"/>
                    <a:pt x="241300" y="1126490"/>
                    <a:pt x="231140" y="1112520"/>
                  </a:cubicBezTo>
                  <a:cubicBezTo>
                    <a:pt x="224790" y="1104900"/>
                    <a:pt x="224790" y="1093470"/>
                    <a:pt x="219710" y="1084580"/>
                  </a:cubicBezTo>
                  <a:cubicBezTo>
                    <a:pt x="209550" y="1070610"/>
                    <a:pt x="196850" y="1062990"/>
                    <a:pt x="177800" y="1066800"/>
                  </a:cubicBezTo>
                  <a:cubicBezTo>
                    <a:pt x="165100" y="1069340"/>
                    <a:pt x="149860" y="1065530"/>
                    <a:pt x="137160" y="1065530"/>
                  </a:cubicBezTo>
                  <a:cubicBezTo>
                    <a:pt x="130810" y="1059180"/>
                    <a:pt x="121920" y="1052830"/>
                    <a:pt x="116840" y="1043940"/>
                  </a:cubicBezTo>
                  <a:cubicBezTo>
                    <a:pt x="104140" y="1023620"/>
                    <a:pt x="92710" y="1002030"/>
                    <a:pt x="81280" y="981710"/>
                  </a:cubicBezTo>
                  <a:cubicBezTo>
                    <a:pt x="73660" y="969010"/>
                    <a:pt x="64770" y="957580"/>
                    <a:pt x="57150" y="944880"/>
                  </a:cubicBezTo>
                  <a:cubicBezTo>
                    <a:pt x="53340" y="938530"/>
                    <a:pt x="53340" y="929640"/>
                    <a:pt x="53340" y="923290"/>
                  </a:cubicBezTo>
                  <a:cubicBezTo>
                    <a:pt x="54610" y="908050"/>
                    <a:pt x="45720" y="899160"/>
                    <a:pt x="34290" y="890270"/>
                  </a:cubicBezTo>
                  <a:cubicBezTo>
                    <a:pt x="22860" y="881380"/>
                    <a:pt x="19050" y="857250"/>
                    <a:pt x="25400" y="845820"/>
                  </a:cubicBezTo>
                  <a:cubicBezTo>
                    <a:pt x="17780" y="839470"/>
                    <a:pt x="10160" y="833120"/>
                    <a:pt x="0" y="825500"/>
                  </a:cubicBezTo>
                  <a:cubicBezTo>
                    <a:pt x="17780" y="815340"/>
                    <a:pt x="31750" y="807720"/>
                    <a:pt x="45720" y="798830"/>
                  </a:cubicBezTo>
                  <a:cubicBezTo>
                    <a:pt x="60960" y="791210"/>
                    <a:pt x="74930" y="782320"/>
                    <a:pt x="93980" y="773430"/>
                  </a:cubicBezTo>
                  <a:cubicBezTo>
                    <a:pt x="81280" y="739140"/>
                    <a:pt x="67310" y="702310"/>
                    <a:pt x="52070" y="665480"/>
                  </a:cubicBezTo>
                  <a:cubicBezTo>
                    <a:pt x="58420" y="660400"/>
                    <a:pt x="64770" y="655320"/>
                    <a:pt x="69850" y="650240"/>
                  </a:cubicBezTo>
                  <a:cubicBezTo>
                    <a:pt x="55880" y="635000"/>
                    <a:pt x="45720" y="618490"/>
                    <a:pt x="34290" y="600710"/>
                  </a:cubicBezTo>
                  <a:cubicBezTo>
                    <a:pt x="33020" y="599440"/>
                    <a:pt x="36830" y="595630"/>
                    <a:pt x="35560" y="593090"/>
                  </a:cubicBezTo>
                  <a:cubicBezTo>
                    <a:pt x="34290" y="584200"/>
                    <a:pt x="31750" y="575310"/>
                    <a:pt x="29210" y="566420"/>
                  </a:cubicBezTo>
                  <a:cubicBezTo>
                    <a:pt x="25400" y="556260"/>
                    <a:pt x="20320" y="544830"/>
                    <a:pt x="17780" y="534670"/>
                  </a:cubicBezTo>
                  <a:cubicBezTo>
                    <a:pt x="13970" y="523240"/>
                    <a:pt x="10160" y="511810"/>
                    <a:pt x="6350" y="496570"/>
                  </a:cubicBezTo>
                  <a:cubicBezTo>
                    <a:pt x="27940" y="485140"/>
                    <a:pt x="48260" y="468630"/>
                    <a:pt x="77470" y="466090"/>
                  </a:cubicBezTo>
                  <a:cubicBezTo>
                    <a:pt x="102870" y="463550"/>
                    <a:pt x="127000" y="455930"/>
                    <a:pt x="151130" y="450850"/>
                  </a:cubicBezTo>
                  <a:cubicBezTo>
                    <a:pt x="152400" y="450850"/>
                    <a:pt x="154940" y="449580"/>
                    <a:pt x="156210" y="449580"/>
                  </a:cubicBezTo>
                  <a:cubicBezTo>
                    <a:pt x="200660" y="441960"/>
                    <a:pt x="200660" y="440690"/>
                    <a:pt x="182880" y="400050"/>
                  </a:cubicBezTo>
                  <a:cubicBezTo>
                    <a:pt x="175260" y="382270"/>
                    <a:pt x="171450" y="363220"/>
                    <a:pt x="168910" y="345440"/>
                  </a:cubicBezTo>
                  <a:cubicBezTo>
                    <a:pt x="167640" y="337820"/>
                    <a:pt x="175260" y="330200"/>
                    <a:pt x="179070" y="321310"/>
                  </a:cubicBezTo>
                  <a:cubicBezTo>
                    <a:pt x="177800" y="321310"/>
                    <a:pt x="176530" y="318770"/>
                    <a:pt x="173990" y="317500"/>
                  </a:cubicBezTo>
                  <a:cubicBezTo>
                    <a:pt x="162560" y="316230"/>
                    <a:pt x="146050" y="318770"/>
                    <a:pt x="139700" y="312420"/>
                  </a:cubicBezTo>
                  <a:cubicBezTo>
                    <a:pt x="127000" y="299720"/>
                    <a:pt x="114300" y="283210"/>
                    <a:pt x="110490" y="265430"/>
                  </a:cubicBezTo>
                  <a:cubicBezTo>
                    <a:pt x="100330" y="228600"/>
                    <a:pt x="95250" y="190500"/>
                    <a:pt x="88900" y="152400"/>
                  </a:cubicBezTo>
                  <a:cubicBezTo>
                    <a:pt x="127000" y="120650"/>
                    <a:pt x="175260" y="118110"/>
                    <a:pt x="219710" y="107950"/>
                  </a:cubicBezTo>
                  <a:cubicBezTo>
                    <a:pt x="243840" y="101600"/>
                    <a:pt x="267970" y="93980"/>
                    <a:pt x="293370" y="87630"/>
                  </a:cubicBezTo>
                  <a:cubicBezTo>
                    <a:pt x="320040" y="81280"/>
                    <a:pt x="346710" y="73660"/>
                    <a:pt x="373380" y="69850"/>
                  </a:cubicBezTo>
                  <a:cubicBezTo>
                    <a:pt x="420370" y="62230"/>
                    <a:pt x="468630" y="55880"/>
                    <a:pt x="516890" y="49530"/>
                  </a:cubicBezTo>
                  <a:cubicBezTo>
                    <a:pt x="553720" y="44450"/>
                    <a:pt x="590550" y="41910"/>
                    <a:pt x="626110" y="38100"/>
                  </a:cubicBezTo>
                  <a:cubicBezTo>
                    <a:pt x="673100" y="33020"/>
                    <a:pt x="718820" y="26670"/>
                    <a:pt x="765810" y="22860"/>
                  </a:cubicBezTo>
                  <a:cubicBezTo>
                    <a:pt x="800100" y="20320"/>
                    <a:pt x="834390" y="25400"/>
                    <a:pt x="867410" y="19050"/>
                  </a:cubicBezTo>
                  <a:cubicBezTo>
                    <a:pt x="924560" y="6350"/>
                    <a:pt x="982980" y="8890"/>
                    <a:pt x="1040130" y="3810"/>
                  </a:cubicBezTo>
                  <a:cubicBezTo>
                    <a:pt x="1090930" y="0"/>
                    <a:pt x="1141730" y="1270"/>
                    <a:pt x="1192530" y="1270"/>
                  </a:cubicBezTo>
                  <a:cubicBezTo>
                    <a:pt x="1242060" y="1270"/>
                    <a:pt x="1290320" y="0"/>
                    <a:pt x="1339850" y="2540"/>
                  </a:cubicBezTo>
                  <a:cubicBezTo>
                    <a:pt x="1408430" y="5080"/>
                    <a:pt x="1478280" y="8890"/>
                    <a:pt x="1546860" y="12700"/>
                  </a:cubicBezTo>
                  <a:cubicBezTo>
                    <a:pt x="1593850" y="15240"/>
                    <a:pt x="1639570" y="16510"/>
                    <a:pt x="1686560" y="20320"/>
                  </a:cubicBezTo>
                  <a:cubicBezTo>
                    <a:pt x="1719580" y="22860"/>
                    <a:pt x="1753870" y="26670"/>
                    <a:pt x="1786890" y="31750"/>
                  </a:cubicBezTo>
                  <a:cubicBezTo>
                    <a:pt x="1830070" y="38100"/>
                    <a:pt x="1874520" y="44450"/>
                    <a:pt x="1917700" y="52070"/>
                  </a:cubicBezTo>
                  <a:cubicBezTo>
                    <a:pt x="1955800" y="58420"/>
                    <a:pt x="1992630" y="67310"/>
                    <a:pt x="2029460" y="76200"/>
                  </a:cubicBezTo>
                  <a:cubicBezTo>
                    <a:pt x="2040890" y="78740"/>
                    <a:pt x="2048510" y="96520"/>
                    <a:pt x="2045970" y="110490"/>
                  </a:cubicBezTo>
                  <a:cubicBezTo>
                    <a:pt x="2044700" y="121920"/>
                    <a:pt x="2043430" y="134620"/>
                    <a:pt x="2043430" y="146050"/>
                  </a:cubicBezTo>
                  <a:cubicBezTo>
                    <a:pt x="2043430" y="163830"/>
                    <a:pt x="2034540" y="172720"/>
                    <a:pt x="2016760" y="175260"/>
                  </a:cubicBezTo>
                  <a:cubicBezTo>
                    <a:pt x="2021840" y="179070"/>
                    <a:pt x="2025650" y="181610"/>
                    <a:pt x="2030730" y="185420"/>
                  </a:cubicBezTo>
                  <a:cubicBezTo>
                    <a:pt x="2021840" y="190500"/>
                    <a:pt x="2012950" y="194310"/>
                    <a:pt x="2004060" y="198120"/>
                  </a:cubicBezTo>
                  <a:cubicBezTo>
                    <a:pt x="2005330" y="201930"/>
                    <a:pt x="2007870" y="205740"/>
                    <a:pt x="2010410" y="212090"/>
                  </a:cubicBezTo>
                  <a:lnTo>
                    <a:pt x="1998980" y="215900"/>
                  </a:lnTo>
                  <a:cubicBezTo>
                    <a:pt x="2001520" y="218440"/>
                    <a:pt x="2002790" y="222250"/>
                    <a:pt x="2004060" y="222250"/>
                  </a:cubicBezTo>
                  <a:cubicBezTo>
                    <a:pt x="2039620" y="224790"/>
                    <a:pt x="2039620" y="251460"/>
                    <a:pt x="2040890" y="275590"/>
                  </a:cubicBezTo>
                  <a:cubicBezTo>
                    <a:pt x="2042160" y="297180"/>
                    <a:pt x="2040890" y="318770"/>
                    <a:pt x="2039620" y="340360"/>
                  </a:cubicBezTo>
                  <a:cubicBezTo>
                    <a:pt x="2039620" y="346710"/>
                    <a:pt x="2034540" y="351790"/>
                    <a:pt x="2034540" y="354330"/>
                  </a:cubicBezTo>
                  <a:cubicBezTo>
                    <a:pt x="2025650" y="355600"/>
                    <a:pt x="2019300" y="355600"/>
                    <a:pt x="2014220" y="356870"/>
                  </a:cubicBezTo>
                  <a:cubicBezTo>
                    <a:pt x="2018030" y="363220"/>
                    <a:pt x="2020570" y="373380"/>
                    <a:pt x="2026920" y="374650"/>
                  </a:cubicBezTo>
                  <a:cubicBezTo>
                    <a:pt x="2053590" y="383540"/>
                    <a:pt x="2081530" y="391160"/>
                    <a:pt x="2109470" y="397510"/>
                  </a:cubicBezTo>
                  <a:cubicBezTo>
                    <a:pt x="2132330" y="402590"/>
                    <a:pt x="2152650" y="407670"/>
                    <a:pt x="2151380" y="438150"/>
                  </a:cubicBezTo>
                  <a:cubicBezTo>
                    <a:pt x="2150110" y="461010"/>
                    <a:pt x="2152650" y="485140"/>
                    <a:pt x="2155190" y="509270"/>
                  </a:cubicBezTo>
                  <a:cubicBezTo>
                    <a:pt x="2156460" y="524510"/>
                    <a:pt x="2150110" y="534670"/>
                    <a:pt x="2133600" y="538480"/>
                  </a:cubicBezTo>
                  <a:cubicBezTo>
                    <a:pt x="2136140" y="539750"/>
                    <a:pt x="2138680" y="539750"/>
                    <a:pt x="2146300" y="542290"/>
                  </a:cubicBezTo>
                  <a:cubicBezTo>
                    <a:pt x="2134870" y="542290"/>
                    <a:pt x="2129790" y="543560"/>
                    <a:pt x="2124710" y="543560"/>
                  </a:cubicBezTo>
                  <a:cubicBezTo>
                    <a:pt x="2120900" y="553720"/>
                    <a:pt x="2117090" y="562610"/>
                    <a:pt x="2115820" y="571500"/>
                  </a:cubicBezTo>
                  <a:cubicBezTo>
                    <a:pt x="2114550" y="582930"/>
                    <a:pt x="2106930" y="585470"/>
                    <a:pt x="2099310" y="586740"/>
                  </a:cubicBezTo>
                  <a:cubicBezTo>
                    <a:pt x="2075180" y="589280"/>
                    <a:pt x="2051050" y="598170"/>
                    <a:pt x="2032000" y="586740"/>
                  </a:cubicBezTo>
                  <a:cubicBezTo>
                    <a:pt x="2014220" y="589280"/>
                    <a:pt x="2000250" y="590550"/>
                    <a:pt x="1987550" y="593090"/>
                  </a:cubicBezTo>
                  <a:lnTo>
                    <a:pt x="1987550" y="594360"/>
                  </a:lnTo>
                  <a:cubicBezTo>
                    <a:pt x="2002790" y="596900"/>
                    <a:pt x="2018030" y="599440"/>
                    <a:pt x="2032000" y="603250"/>
                  </a:cubicBezTo>
                  <a:cubicBezTo>
                    <a:pt x="2067560" y="609600"/>
                    <a:pt x="2104390" y="617220"/>
                    <a:pt x="2139950" y="623570"/>
                  </a:cubicBezTo>
                  <a:cubicBezTo>
                    <a:pt x="2174240" y="629920"/>
                    <a:pt x="2207260" y="636270"/>
                    <a:pt x="2241550" y="643890"/>
                  </a:cubicBezTo>
                  <a:cubicBezTo>
                    <a:pt x="2256790" y="647700"/>
                    <a:pt x="2273300" y="650240"/>
                    <a:pt x="2279650" y="666750"/>
                  </a:cubicBezTo>
                  <a:cubicBezTo>
                    <a:pt x="2283460" y="675640"/>
                    <a:pt x="2283460" y="687070"/>
                    <a:pt x="2284730" y="697230"/>
                  </a:cubicBezTo>
                  <a:cubicBezTo>
                    <a:pt x="2286000" y="713740"/>
                    <a:pt x="2287270" y="731520"/>
                    <a:pt x="2287270" y="748030"/>
                  </a:cubicBezTo>
                  <a:cubicBezTo>
                    <a:pt x="2287270" y="769620"/>
                    <a:pt x="2279650" y="777240"/>
                    <a:pt x="2259330" y="781050"/>
                  </a:cubicBezTo>
                  <a:cubicBezTo>
                    <a:pt x="2247900" y="784860"/>
                    <a:pt x="2268220" y="817880"/>
                    <a:pt x="2235200" y="803910"/>
                  </a:cubicBezTo>
                  <a:cubicBezTo>
                    <a:pt x="2236470" y="811530"/>
                    <a:pt x="2239010" y="819150"/>
                    <a:pt x="2241550" y="829310"/>
                  </a:cubicBezTo>
                  <a:lnTo>
                    <a:pt x="2155190" y="829310"/>
                  </a:lnTo>
                  <a:cubicBezTo>
                    <a:pt x="2155190" y="847090"/>
                    <a:pt x="2156460" y="862330"/>
                    <a:pt x="2153920" y="876300"/>
                  </a:cubicBezTo>
                  <a:cubicBezTo>
                    <a:pt x="2152650" y="881380"/>
                    <a:pt x="2142490" y="886460"/>
                    <a:pt x="2136140" y="889000"/>
                  </a:cubicBezTo>
                  <a:cubicBezTo>
                    <a:pt x="2132330" y="890270"/>
                    <a:pt x="2125980" y="887730"/>
                    <a:pt x="2122170" y="887730"/>
                  </a:cubicBezTo>
                  <a:cubicBezTo>
                    <a:pt x="2123440" y="901700"/>
                    <a:pt x="2134870" y="914400"/>
                    <a:pt x="2120900" y="928370"/>
                  </a:cubicBezTo>
                  <a:cubicBezTo>
                    <a:pt x="2119630" y="929640"/>
                    <a:pt x="2120900" y="934720"/>
                    <a:pt x="2120900" y="937260"/>
                  </a:cubicBezTo>
                  <a:cubicBezTo>
                    <a:pt x="2120900" y="952500"/>
                    <a:pt x="2113280" y="958850"/>
                    <a:pt x="2095500" y="955040"/>
                  </a:cubicBezTo>
                  <a:cubicBezTo>
                    <a:pt x="2099310" y="963930"/>
                    <a:pt x="2084070" y="970280"/>
                    <a:pt x="2096770" y="979170"/>
                  </a:cubicBezTo>
                  <a:cubicBezTo>
                    <a:pt x="2094230" y="981710"/>
                    <a:pt x="2091690" y="984250"/>
                    <a:pt x="2089150" y="985520"/>
                  </a:cubicBezTo>
                  <a:cubicBezTo>
                    <a:pt x="2086610" y="986790"/>
                    <a:pt x="2082800" y="984250"/>
                    <a:pt x="2080260" y="984250"/>
                  </a:cubicBezTo>
                  <a:cubicBezTo>
                    <a:pt x="2080260" y="988060"/>
                    <a:pt x="2081530" y="991870"/>
                    <a:pt x="2081530" y="996950"/>
                  </a:cubicBezTo>
                  <a:cubicBezTo>
                    <a:pt x="2081530" y="1002030"/>
                    <a:pt x="2080260" y="1007110"/>
                    <a:pt x="2078990" y="1012190"/>
                  </a:cubicBezTo>
                  <a:cubicBezTo>
                    <a:pt x="2077720" y="1014730"/>
                    <a:pt x="2071370" y="1014730"/>
                    <a:pt x="2067560" y="1014730"/>
                  </a:cubicBezTo>
                  <a:cubicBezTo>
                    <a:pt x="2061210" y="1013460"/>
                    <a:pt x="2053590" y="1010920"/>
                    <a:pt x="2047240" y="1009650"/>
                  </a:cubicBezTo>
                  <a:cubicBezTo>
                    <a:pt x="2024380" y="1007110"/>
                    <a:pt x="2015490" y="1016000"/>
                    <a:pt x="2018030" y="1040130"/>
                  </a:cubicBezTo>
                  <a:cubicBezTo>
                    <a:pt x="2012950" y="1042670"/>
                    <a:pt x="2007870" y="1043940"/>
                    <a:pt x="2001520" y="1046480"/>
                  </a:cubicBezTo>
                  <a:cubicBezTo>
                    <a:pt x="2004060" y="1056640"/>
                    <a:pt x="2018030" y="1068070"/>
                    <a:pt x="1997710" y="1078230"/>
                  </a:cubicBezTo>
                  <a:cubicBezTo>
                    <a:pt x="2011680" y="1090930"/>
                    <a:pt x="2006600" y="1097280"/>
                    <a:pt x="1991360" y="1098550"/>
                  </a:cubicBezTo>
                  <a:cubicBezTo>
                    <a:pt x="1967230" y="1099820"/>
                    <a:pt x="1943100" y="1098550"/>
                    <a:pt x="1920240" y="1098550"/>
                  </a:cubicBezTo>
                  <a:cubicBezTo>
                    <a:pt x="1916430" y="1103630"/>
                    <a:pt x="1913890" y="1109980"/>
                    <a:pt x="1910080" y="1111250"/>
                  </a:cubicBezTo>
                  <a:cubicBezTo>
                    <a:pt x="1897380" y="1115060"/>
                    <a:pt x="1887220" y="1115060"/>
                    <a:pt x="1894840" y="1134110"/>
                  </a:cubicBezTo>
                  <a:cubicBezTo>
                    <a:pt x="1897380" y="1141730"/>
                    <a:pt x="1891030" y="1153160"/>
                    <a:pt x="1887220" y="1167130"/>
                  </a:cubicBezTo>
                  <a:cubicBezTo>
                    <a:pt x="1875790" y="1169670"/>
                    <a:pt x="1861820" y="1173480"/>
                    <a:pt x="1847850" y="1173480"/>
                  </a:cubicBezTo>
                  <a:cubicBezTo>
                    <a:pt x="1816100" y="1176020"/>
                    <a:pt x="1784350" y="1178560"/>
                    <a:pt x="1752600" y="1178560"/>
                  </a:cubicBezTo>
                  <a:cubicBezTo>
                    <a:pt x="1743710" y="1178560"/>
                    <a:pt x="1734820" y="1170940"/>
                    <a:pt x="1725930" y="1170940"/>
                  </a:cubicBezTo>
                  <a:cubicBezTo>
                    <a:pt x="1714500" y="1170940"/>
                    <a:pt x="1700530" y="1173480"/>
                    <a:pt x="1690370" y="1178560"/>
                  </a:cubicBezTo>
                  <a:cubicBezTo>
                    <a:pt x="1670050" y="1189990"/>
                    <a:pt x="1651000" y="1197610"/>
                    <a:pt x="1626870" y="1192530"/>
                  </a:cubicBezTo>
                  <a:cubicBezTo>
                    <a:pt x="1611630" y="1189990"/>
                    <a:pt x="1595120" y="1195070"/>
                    <a:pt x="1579880" y="1191260"/>
                  </a:cubicBezTo>
                  <a:cubicBezTo>
                    <a:pt x="1555750" y="1186180"/>
                    <a:pt x="1531620" y="1192530"/>
                    <a:pt x="1507490" y="1192530"/>
                  </a:cubicBezTo>
                  <a:cubicBezTo>
                    <a:pt x="1482090" y="1192530"/>
                    <a:pt x="1455420" y="1192530"/>
                    <a:pt x="1430020" y="1193800"/>
                  </a:cubicBezTo>
                  <a:cubicBezTo>
                    <a:pt x="1397000" y="1193800"/>
                    <a:pt x="1363980" y="1198880"/>
                    <a:pt x="1332230" y="1193800"/>
                  </a:cubicBezTo>
                  <a:cubicBezTo>
                    <a:pt x="1310640" y="1191260"/>
                    <a:pt x="1289050" y="1200150"/>
                    <a:pt x="1270000" y="1195070"/>
                  </a:cubicBezTo>
                  <a:cubicBezTo>
                    <a:pt x="1236980" y="1188720"/>
                    <a:pt x="1206500" y="1202690"/>
                    <a:pt x="1174750" y="1197610"/>
                  </a:cubicBezTo>
                  <a:cubicBezTo>
                    <a:pt x="1155700" y="1195070"/>
                    <a:pt x="1131570" y="1191260"/>
                    <a:pt x="1116330" y="1198880"/>
                  </a:cubicBezTo>
                  <a:cubicBezTo>
                    <a:pt x="1106170" y="1203960"/>
                    <a:pt x="1102360" y="1198880"/>
                    <a:pt x="1094740" y="1198880"/>
                  </a:cubicBezTo>
                  <a:cubicBezTo>
                    <a:pt x="1092200" y="1198880"/>
                    <a:pt x="1090930" y="1200150"/>
                    <a:pt x="1088390" y="1201420"/>
                  </a:cubicBezTo>
                  <a:cubicBezTo>
                    <a:pt x="1080770" y="1202690"/>
                    <a:pt x="1078230" y="1206500"/>
                    <a:pt x="1075690" y="1206500"/>
                  </a:cubicBezTo>
                  <a:cubicBezTo>
                    <a:pt x="1046480" y="1206500"/>
                    <a:pt x="1018540" y="1203960"/>
                    <a:pt x="989330" y="1203960"/>
                  </a:cubicBezTo>
                  <a:cubicBezTo>
                    <a:pt x="976630" y="1203960"/>
                    <a:pt x="963930" y="1209040"/>
                    <a:pt x="951230" y="1211580"/>
                  </a:cubicBezTo>
                  <a:cubicBezTo>
                    <a:pt x="927100" y="1215390"/>
                    <a:pt x="901700" y="1219200"/>
                    <a:pt x="876300" y="1221740"/>
                  </a:cubicBezTo>
                  <a:cubicBezTo>
                    <a:pt x="873760" y="1223010"/>
                    <a:pt x="869950" y="1219200"/>
                    <a:pt x="864870" y="1216660"/>
                  </a:cubicBezTo>
                  <a:close/>
                </a:path>
              </a:pathLst>
            </a:custGeom>
            <a:solidFill>
              <a:srgbClr val="84A26B"/>
            </a:solidFill>
            <a:ln w="12700">
              <a:solidFill>
                <a:srgbClr val="000000"/>
              </a:solidFill>
            </a:ln>
          </p:spPr>
        </p:sp>
      </p:grpSp>
      <p:grpSp>
        <p:nvGrpSpPr>
          <p:cNvPr id="4" name="Group 4"/>
          <p:cNvGrpSpPr/>
          <p:nvPr/>
        </p:nvGrpSpPr>
        <p:grpSpPr>
          <a:xfrm>
            <a:off x="1743627" y="4264631"/>
            <a:ext cx="7296167" cy="4178493"/>
            <a:chOff x="0" y="0"/>
            <a:chExt cx="2288540" cy="1310640"/>
          </a:xfrm>
        </p:grpSpPr>
        <p:sp>
          <p:nvSpPr>
            <p:cNvPr id="5" name="Freeform 5"/>
            <p:cNvSpPr/>
            <p:nvPr/>
          </p:nvSpPr>
          <p:spPr>
            <a:xfrm>
              <a:off x="3810" y="0"/>
              <a:ext cx="2287270" cy="1313180"/>
            </a:xfrm>
            <a:custGeom>
              <a:avLst/>
              <a:gdLst/>
              <a:ahLst/>
              <a:cxnLst/>
              <a:rect l="l" t="t" r="r" b="b"/>
              <a:pathLst>
                <a:path w="2287270" h="1313180">
                  <a:moveTo>
                    <a:pt x="864870" y="1216660"/>
                  </a:moveTo>
                  <a:cubicBezTo>
                    <a:pt x="858520" y="1219200"/>
                    <a:pt x="849630" y="1224280"/>
                    <a:pt x="842010" y="1225550"/>
                  </a:cubicBezTo>
                  <a:cubicBezTo>
                    <a:pt x="824230" y="1228090"/>
                    <a:pt x="805180" y="1226820"/>
                    <a:pt x="787400" y="1229360"/>
                  </a:cubicBezTo>
                  <a:cubicBezTo>
                    <a:pt x="774700" y="1230630"/>
                    <a:pt x="763270" y="1235710"/>
                    <a:pt x="751840" y="1236980"/>
                  </a:cubicBezTo>
                  <a:cubicBezTo>
                    <a:pt x="711200" y="1243330"/>
                    <a:pt x="670560" y="1248410"/>
                    <a:pt x="628650" y="1254760"/>
                  </a:cubicBezTo>
                  <a:cubicBezTo>
                    <a:pt x="613410" y="1257300"/>
                    <a:pt x="598170" y="1257300"/>
                    <a:pt x="582930" y="1257300"/>
                  </a:cubicBezTo>
                  <a:cubicBezTo>
                    <a:pt x="582930" y="1256030"/>
                    <a:pt x="581660" y="1253490"/>
                    <a:pt x="581660" y="1252220"/>
                  </a:cubicBezTo>
                  <a:cubicBezTo>
                    <a:pt x="571500" y="1257300"/>
                    <a:pt x="563880" y="1264920"/>
                    <a:pt x="556260" y="1263650"/>
                  </a:cubicBezTo>
                  <a:cubicBezTo>
                    <a:pt x="528320" y="1261110"/>
                    <a:pt x="506730" y="1281430"/>
                    <a:pt x="480060" y="1280160"/>
                  </a:cubicBezTo>
                  <a:lnTo>
                    <a:pt x="462280" y="1280160"/>
                  </a:lnTo>
                  <a:cubicBezTo>
                    <a:pt x="450850" y="1280160"/>
                    <a:pt x="439420" y="1280160"/>
                    <a:pt x="426720" y="1283970"/>
                  </a:cubicBezTo>
                  <a:cubicBezTo>
                    <a:pt x="422910" y="1280160"/>
                    <a:pt x="417830" y="1276350"/>
                    <a:pt x="416560" y="1273810"/>
                  </a:cubicBezTo>
                  <a:cubicBezTo>
                    <a:pt x="408940" y="1277620"/>
                    <a:pt x="402590" y="1281430"/>
                    <a:pt x="397510" y="1283970"/>
                  </a:cubicBezTo>
                  <a:cubicBezTo>
                    <a:pt x="384810" y="1289050"/>
                    <a:pt x="372110" y="1295400"/>
                    <a:pt x="359410" y="1300480"/>
                  </a:cubicBezTo>
                  <a:cubicBezTo>
                    <a:pt x="349250" y="1304290"/>
                    <a:pt x="339090" y="1306830"/>
                    <a:pt x="328930" y="1309370"/>
                  </a:cubicBezTo>
                  <a:cubicBezTo>
                    <a:pt x="312420" y="1313180"/>
                    <a:pt x="279400" y="1287780"/>
                    <a:pt x="280670" y="1271270"/>
                  </a:cubicBezTo>
                  <a:cubicBezTo>
                    <a:pt x="280670" y="1268730"/>
                    <a:pt x="284480" y="1266190"/>
                    <a:pt x="285750" y="1264920"/>
                  </a:cubicBezTo>
                  <a:cubicBezTo>
                    <a:pt x="270510" y="1259840"/>
                    <a:pt x="259080" y="1249680"/>
                    <a:pt x="251460" y="1235710"/>
                  </a:cubicBezTo>
                  <a:cubicBezTo>
                    <a:pt x="245110" y="1223010"/>
                    <a:pt x="237490" y="1210310"/>
                    <a:pt x="229870" y="1195070"/>
                  </a:cubicBezTo>
                  <a:cubicBezTo>
                    <a:pt x="238760" y="1187450"/>
                    <a:pt x="250190" y="1178560"/>
                    <a:pt x="261620" y="1169670"/>
                  </a:cubicBezTo>
                  <a:cubicBezTo>
                    <a:pt x="270510" y="1163320"/>
                    <a:pt x="273050" y="1158240"/>
                    <a:pt x="264160" y="1149350"/>
                  </a:cubicBezTo>
                  <a:cubicBezTo>
                    <a:pt x="252730" y="1137920"/>
                    <a:pt x="241300" y="1126490"/>
                    <a:pt x="231140" y="1112520"/>
                  </a:cubicBezTo>
                  <a:cubicBezTo>
                    <a:pt x="224790" y="1104900"/>
                    <a:pt x="224790" y="1093470"/>
                    <a:pt x="219710" y="1084580"/>
                  </a:cubicBezTo>
                  <a:cubicBezTo>
                    <a:pt x="209550" y="1070610"/>
                    <a:pt x="196850" y="1062990"/>
                    <a:pt x="177800" y="1066800"/>
                  </a:cubicBezTo>
                  <a:cubicBezTo>
                    <a:pt x="165100" y="1069340"/>
                    <a:pt x="149860" y="1065530"/>
                    <a:pt x="137160" y="1065530"/>
                  </a:cubicBezTo>
                  <a:cubicBezTo>
                    <a:pt x="130810" y="1059180"/>
                    <a:pt x="121920" y="1052830"/>
                    <a:pt x="116840" y="1043940"/>
                  </a:cubicBezTo>
                  <a:cubicBezTo>
                    <a:pt x="104140" y="1023620"/>
                    <a:pt x="92710" y="1002030"/>
                    <a:pt x="81280" y="981710"/>
                  </a:cubicBezTo>
                  <a:cubicBezTo>
                    <a:pt x="73660" y="969010"/>
                    <a:pt x="64770" y="957580"/>
                    <a:pt x="57150" y="944880"/>
                  </a:cubicBezTo>
                  <a:cubicBezTo>
                    <a:pt x="53340" y="938530"/>
                    <a:pt x="53340" y="929640"/>
                    <a:pt x="53340" y="923290"/>
                  </a:cubicBezTo>
                  <a:cubicBezTo>
                    <a:pt x="54610" y="908050"/>
                    <a:pt x="45720" y="899160"/>
                    <a:pt x="34290" y="890270"/>
                  </a:cubicBezTo>
                  <a:cubicBezTo>
                    <a:pt x="22860" y="881380"/>
                    <a:pt x="19050" y="857250"/>
                    <a:pt x="25400" y="845820"/>
                  </a:cubicBezTo>
                  <a:cubicBezTo>
                    <a:pt x="17780" y="839470"/>
                    <a:pt x="10160" y="833120"/>
                    <a:pt x="0" y="825500"/>
                  </a:cubicBezTo>
                  <a:cubicBezTo>
                    <a:pt x="17780" y="815340"/>
                    <a:pt x="31750" y="807720"/>
                    <a:pt x="45720" y="798830"/>
                  </a:cubicBezTo>
                  <a:cubicBezTo>
                    <a:pt x="60960" y="791210"/>
                    <a:pt x="74930" y="782320"/>
                    <a:pt x="93980" y="773430"/>
                  </a:cubicBezTo>
                  <a:cubicBezTo>
                    <a:pt x="81280" y="739140"/>
                    <a:pt x="67310" y="702310"/>
                    <a:pt x="52070" y="665480"/>
                  </a:cubicBezTo>
                  <a:cubicBezTo>
                    <a:pt x="58420" y="660400"/>
                    <a:pt x="64770" y="655320"/>
                    <a:pt x="69850" y="650240"/>
                  </a:cubicBezTo>
                  <a:cubicBezTo>
                    <a:pt x="55880" y="635000"/>
                    <a:pt x="45720" y="618490"/>
                    <a:pt x="34290" y="600710"/>
                  </a:cubicBezTo>
                  <a:cubicBezTo>
                    <a:pt x="33020" y="599440"/>
                    <a:pt x="36830" y="595630"/>
                    <a:pt x="35560" y="593090"/>
                  </a:cubicBezTo>
                  <a:cubicBezTo>
                    <a:pt x="34290" y="584200"/>
                    <a:pt x="31750" y="575310"/>
                    <a:pt x="29210" y="566420"/>
                  </a:cubicBezTo>
                  <a:cubicBezTo>
                    <a:pt x="25400" y="556260"/>
                    <a:pt x="20320" y="544830"/>
                    <a:pt x="17780" y="534670"/>
                  </a:cubicBezTo>
                  <a:cubicBezTo>
                    <a:pt x="13970" y="523240"/>
                    <a:pt x="10160" y="511810"/>
                    <a:pt x="6350" y="496570"/>
                  </a:cubicBezTo>
                  <a:cubicBezTo>
                    <a:pt x="27940" y="485140"/>
                    <a:pt x="48260" y="468630"/>
                    <a:pt x="77470" y="466090"/>
                  </a:cubicBezTo>
                  <a:cubicBezTo>
                    <a:pt x="102870" y="463550"/>
                    <a:pt x="127000" y="455930"/>
                    <a:pt x="151130" y="450850"/>
                  </a:cubicBezTo>
                  <a:cubicBezTo>
                    <a:pt x="152400" y="450850"/>
                    <a:pt x="154940" y="449580"/>
                    <a:pt x="156210" y="449580"/>
                  </a:cubicBezTo>
                  <a:cubicBezTo>
                    <a:pt x="200660" y="441960"/>
                    <a:pt x="200660" y="440690"/>
                    <a:pt x="182880" y="400050"/>
                  </a:cubicBezTo>
                  <a:cubicBezTo>
                    <a:pt x="175260" y="382270"/>
                    <a:pt x="171450" y="363220"/>
                    <a:pt x="168910" y="345440"/>
                  </a:cubicBezTo>
                  <a:cubicBezTo>
                    <a:pt x="167640" y="337820"/>
                    <a:pt x="175260" y="330200"/>
                    <a:pt x="179070" y="321310"/>
                  </a:cubicBezTo>
                  <a:cubicBezTo>
                    <a:pt x="177800" y="321310"/>
                    <a:pt x="176530" y="318770"/>
                    <a:pt x="173990" y="317500"/>
                  </a:cubicBezTo>
                  <a:cubicBezTo>
                    <a:pt x="162560" y="316230"/>
                    <a:pt x="146050" y="318770"/>
                    <a:pt x="139700" y="312420"/>
                  </a:cubicBezTo>
                  <a:cubicBezTo>
                    <a:pt x="127000" y="299720"/>
                    <a:pt x="114300" y="283210"/>
                    <a:pt x="110490" y="265430"/>
                  </a:cubicBezTo>
                  <a:cubicBezTo>
                    <a:pt x="100330" y="228600"/>
                    <a:pt x="95250" y="190500"/>
                    <a:pt x="88900" y="152400"/>
                  </a:cubicBezTo>
                  <a:cubicBezTo>
                    <a:pt x="127000" y="120650"/>
                    <a:pt x="175260" y="118110"/>
                    <a:pt x="219710" y="107950"/>
                  </a:cubicBezTo>
                  <a:cubicBezTo>
                    <a:pt x="243840" y="101600"/>
                    <a:pt x="267970" y="93980"/>
                    <a:pt x="293370" y="87630"/>
                  </a:cubicBezTo>
                  <a:cubicBezTo>
                    <a:pt x="320040" y="81280"/>
                    <a:pt x="346710" y="73660"/>
                    <a:pt x="373380" y="69850"/>
                  </a:cubicBezTo>
                  <a:cubicBezTo>
                    <a:pt x="420370" y="62230"/>
                    <a:pt x="468630" y="55880"/>
                    <a:pt x="516890" y="49530"/>
                  </a:cubicBezTo>
                  <a:cubicBezTo>
                    <a:pt x="553720" y="44450"/>
                    <a:pt x="590550" y="41910"/>
                    <a:pt x="626110" y="38100"/>
                  </a:cubicBezTo>
                  <a:cubicBezTo>
                    <a:pt x="673100" y="33020"/>
                    <a:pt x="718820" y="26670"/>
                    <a:pt x="765810" y="22860"/>
                  </a:cubicBezTo>
                  <a:cubicBezTo>
                    <a:pt x="800100" y="20320"/>
                    <a:pt x="834390" y="25400"/>
                    <a:pt x="867410" y="19050"/>
                  </a:cubicBezTo>
                  <a:cubicBezTo>
                    <a:pt x="924560" y="6350"/>
                    <a:pt x="982980" y="8890"/>
                    <a:pt x="1040130" y="3810"/>
                  </a:cubicBezTo>
                  <a:cubicBezTo>
                    <a:pt x="1090930" y="0"/>
                    <a:pt x="1141730" y="1270"/>
                    <a:pt x="1192530" y="1270"/>
                  </a:cubicBezTo>
                  <a:cubicBezTo>
                    <a:pt x="1242060" y="1270"/>
                    <a:pt x="1290320" y="0"/>
                    <a:pt x="1339850" y="2540"/>
                  </a:cubicBezTo>
                  <a:cubicBezTo>
                    <a:pt x="1408430" y="5080"/>
                    <a:pt x="1478280" y="8890"/>
                    <a:pt x="1546860" y="12700"/>
                  </a:cubicBezTo>
                  <a:cubicBezTo>
                    <a:pt x="1593850" y="15240"/>
                    <a:pt x="1639570" y="16510"/>
                    <a:pt x="1686560" y="20320"/>
                  </a:cubicBezTo>
                  <a:cubicBezTo>
                    <a:pt x="1719580" y="22860"/>
                    <a:pt x="1753870" y="26670"/>
                    <a:pt x="1786890" y="31750"/>
                  </a:cubicBezTo>
                  <a:cubicBezTo>
                    <a:pt x="1830070" y="38100"/>
                    <a:pt x="1874520" y="44450"/>
                    <a:pt x="1917700" y="52070"/>
                  </a:cubicBezTo>
                  <a:cubicBezTo>
                    <a:pt x="1955800" y="58420"/>
                    <a:pt x="1992630" y="67310"/>
                    <a:pt x="2029460" y="76200"/>
                  </a:cubicBezTo>
                  <a:cubicBezTo>
                    <a:pt x="2040890" y="78740"/>
                    <a:pt x="2048510" y="96520"/>
                    <a:pt x="2045970" y="110490"/>
                  </a:cubicBezTo>
                  <a:cubicBezTo>
                    <a:pt x="2044700" y="121920"/>
                    <a:pt x="2043430" y="134620"/>
                    <a:pt x="2043430" y="146050"/>
                  </a:cubicBezTo>
                  <a:cubicBezTo>
                    <a:pt x="2043430" y="163830"/>
                    <a:pt x="2034540" y="172720"/>
                    <a:pt x="2016760" y="175260"/>
                  </a:cubicBezTo>
                  <a:cubicBezTo>
                    <a:pt x="2021840" y="179070"/>
                    <a:pt x="2025650" y="181610"/>
                    <a:pt x="2030730" y="185420"/>
                  </a:cubicBezTo>
                  <a:cubicBezTo>
                    <a:pt x="2021840" y="190500"/>
                    <a:pt x="2012950" y="194310"/>
                    <a:pt x="2004060" y="198120"/>
                  </a:cubicBezTo>
                  <a:cubicBezTo>
                    <a:pt x="2005330" y="201930"/>
                    <a:pt x="2007870" y="205740"/>
                    <a:pt x="2010410" y="212090"/>
                  </a:cubicBezTo>
                  <a:lnTo>
                    <a:pt x="1998980" y="215900"/>
                  </a:lnTo>
                  <a:cubicBezTo>
                    <a:pt x="2001520" y="218440"/>
                    <a:pt x="2002790" y="222250"/>
                    <a:pt x="2004060" y="222250"/>
                  </a:cubicBezTo>
                  <a:cubicBezTo>
                    <a:pt x="2039620" y="224790"/>
                    <a:pt x="2039620" y="251460"/>
                    <a:pt x="2040890" y="275590"/>
                  </a:cubicBezTo>
                  <a:cubicBezTo>
                    <a:pt x="2042160" y="297180"/>
                    <a:pt x="2040890" y="318770"/>
                    <a:pt x="2039620" y="340360"/>
                  </a:cubicBezTo>
                  <a:cubicBezTo>
                    <a:pt x="2039620" y="346710"/>
                    <a:pt x="2034540" y="351790"/>
                    <a:pt x="2034540" y="354330"/>
                  </a:cubicBezTo>
                  <a:cubicBezTo>
                    <a:pt x="2025650" y="355600"/>
                    <a:pt x="2019300" y="355600"/>
                    <a:pt x="2014220" y="356870"/>
                  </a:cubicBezTo>
                  <a:cubicBezTo>
                    <a:pt x="2018030" y="363220"/>
                    <a:pt x="2020570" y="373380"/>
                    <a:pt x="2026920" y="374650"/>
                  </a:cubicBezTo>
                  <a:cubicBezTo>
                    <a:pt x="2053590" y="383540"/>
                    <a:pt x="2081530" y="391160"/>
                    <a:pt x="2109470" y="397510"/>
                  </a:cubicBezTo>
                  <a:cubicBezTo>
                    <a:pt x="2132330" y="402590"/>
                    <a:pt x="2152650" y="407670"/>
                    <a:pt x="2151380" y="438150"/>
                  </a:cubicBezTo>
                  <a:cubicBezTo>
                    <a:pt x="2150110" y="461010"/>
                    <a:pt x="2152650" y="485140"/>
                    <a:pt x="2155190" y="509270"/>
                  </a:cubicBezTo>
                  <a:cubicBezTo>
                    <a:pt x="2156460" y="524510"/>
                    <a:pt x="2150110" y="534670"/>
                    <a:pt x="2133600" y="538480"/>
                  </a:cubicBezTo>
                  <a:cubicBezTo>
                    <a:pt x="2136140" y="539750"/>
                    <a:pt x="2138680" y="539750"/>
                    <a:pt x="2146300" y="542290"/>
                  </a:cubicBezTo>
                  <a:cubicBezTo>
                    <a:pt x="2134870" y="542290"/>
                    <a:pt x="2129790" y="543560"/>
                    <a:pt x="2124710" y="543560"/>
                  </a:cubicBezTo>
                  <a:cubicBezTo>
                    <a:pt x="2120900" y="553720"/>
                    <a:pt x="2117090" y="562610"/>
                    <a:pt x="2115820" y="571500"/>
                  </a:cubicBezTo>
                  <a:cubicBezTo>
                    <a:pt x="2114550" y="582930"/>
                    <a:pt x="2106930" y="585470"/>
                    <a:pt x="2099310" y="586740"/>
                  </a:cubicBezTo>
                  <a:cubicBezTo>
                    <a:pt x="2075180" y="589280"/>
                    <a:pt x="2051050" y="598170"/>
                    <a:pt x="2032000" y="586740"/>
                  </a:cubicBezTo>
                  <a:cubicBezTo>
                    <a:pt x="2014220" y="589280"/>
                    <a:pt x="2000250" y="590550"/>
                    <a:pt x="1987550" y="593090"/>
                  </a:cubicBezTo>
                  <a:lnTo>
                    <a:pt x="1987550" y="594360"/>
                  </a:lnTo>
                  <a:cubicBezTo>
                    <a:pt x="2002790" y="596900"/>
                    <a:pt x="2018030" y="599440"/>
                    <a:pt x="2032000" y="603250"/>
                  </a:cubicBezTo>
                  <a:cubicBezTo>
                    <a:pt x="2067560" y="609600"/>
                    <a:pt x="2104390" y="617220"/>
                    <a:pt x="2139950" y="623570"/>
                  </a:cubicBezTo>
                  <a:cubicBezTo>
                    <a:pt x="2174240" y="629920"/>
                    <a:pt x="2207260" y="636270"/>
                    <a:pt x="2241550" y="643890"/>
                  </a:cubicBezTo>
                  <a:cubicBezTo>
                    <a:pt x="2256790" y="647700"/>
                    <a:pt x="2273300" y="650240"/>
                    <a:pt x="2279650" y="666750"/>
                  </a:cubicBezTo>
                  <a:cubicBezTo>
                    <a:pt x="2283460" y="675640"/>
                    <a:pt x="2283460" y="687070"/>
                    <a:pt x="2284730" y="697230"/>
                  </a:cubicBezTo>
                  <a:cubicBezTo>
                    <a:pt x="2286000" y="713740"/>
                    <a:pt x="2287270" y="731520"/>
                    <a:pt x="2287270" y="748030"/>
                  </a:cubicBezTo>
                  <a:cubicBezTo>
                    <a:pt x="2287270" y="769620"/>
                    <a:pt x="2279650" y="777240"/>
                    <a:pt x="2259330" y="781050"/>
                  </a:cubicBezTo>
                  <a:cubicBezTo>
                    <a:pt x="2247900" y="784860"/>
                    <a:pt x="2268220" y="817880"/>
                    <a:pt x="2235200" y="803910"/>
                  </a:cubicBezTo>
                  <a:cubicBezTo>
                    <a:pt x="2236470" y="811530"/>
                    <a:pt x="2239010" y="819150"/>
                    <a:pt x="2241550" y="829310"/>
                  </a:cubicBezTo>
                  <a:lnTo>
                    <a:pt x="2155190" y="829310"/>
                  </a:lnTo>
                  <a:cubicBezTo>
                    <a:pt x="2155190" y="847090"/>
                    <a:pt x="2156460" y="862330"/>
                    <a:pt x="2153920" y="876300"/>
                  </a:cubicBezTo>
                  <a:cubicBezTo>
                    <a:pt x="2152650" y="881380"/>
                    <a:pt x="2142490" y="886460"/>
                    <a:pt x="2136140" y="889000"/>
                  </a:cubicBezTo>
                  <a:cubicBezTo>
                    <a:pt x="2132330" y="890270"/>
                    <a:pt x="2125980" y="887730"/>
                    <a:pt x="2122170" y="887730"/>
                  </a:cubicBezTo>
                  <a:cubicBezTo>
                    <a:pt x="2123440" y="901700"/>
                    <a:pt x="2134870" y="914400"/>
                    <a:pt x="2120900" y="928370"/>
                  </a:cubicBezTo>
                  <a:cubicBezTo>
                    <a:pt x="2119630" y="929640"/>
                    <a:pt x="2120900" y="934720"/>
                    <a:pt x="2120900" y="937260"/>
                  </a:cubicBezTo>
                  <a:cubicBezTo>
                    <a:pt x="2120900" y="952500"/>
                    <a:pt x="2113280" y="958850"/>
                    <a:pt x="2095500" y="955040"/>
                  </a:cubicBezTo>
                  <a:cubicBezTo>
                    <a:pt x="2099310" y="963930"/>
                    <a:pt x="2084070" y="970280"/>
                    <a:pt x="2096770" y="979170"/>
                  </a:cubicBezTo>
                  <a:cubicBezTo>
                    <a:pt x="2094230" y="981710"/>
                    <a:pt x="2091690" y="984250"/>
                    <a:pt x="2089150" y="985520"/>
                  </a:cubicBezTo>
                  <a:cubicBezTo>
                    <a:pt x="2086610" y="986790"/>
                    <a:pt x="2082800" y="984250"/>
                    <a:pt x="2080260" y="984250"/>
                  </a:cubicBezTo>
                  <a:cubicBezTo>
                    <a:pt x="2080260" y="988060"/>
                    <a:pt x="2081530" y="991870"/>
                    <a:pt x="2081530" y="996950"/>
                  </a:cubicBezTo>
                  <a:cubicBezTo>
                    <a:pt x="2081530" y="1002030"/>
                    <a:pt x="2080260" y="1007110"/>
                    <a:pt x="2078990" y="1012190"/>
                  </a:cubicBezTo>
                  <a:cubicBezTo>
                    <a:pt x="2077720" y="1014730"/>
                    <a:pt x="2071370" y="1014730"/>
                    <a:pt x="2067560" y="1014730"/>
                  </a:cubicBezTo>
                  <a:cubicBezTo>
                    <a:pt x="2061210" y="1013460"/>
                    <a:pt x="2053590" y="1010920"/>
                    <a:pt x="2047240" y="1009650"/>
                  </a:cubicBezTo>
                  <a:cubicBezTo>
                    <a:pt x="2024380" y="1007110"/>
                    <a:pt x="2015490" y="1016000"/>
                    <a:pt x="2018030" y="1040130"/>
                  </a:cubicBezTo>
                  <a:cubicBezTo>
                    <a:pt x="2012950" y="1042670"/>
                    <a:pt x="2007870" y="1043940"/>
                    <a:pt x="2001520" y="1046480"/>
                  </a:cubicBezTo>
                  <a:cubicBezTo>
                    <a:pt x="2004060" y="1056640"/>
                    <a:pt x="2018030" y="1068070"/>
                    <a:pt x="1997710" y="1078230"/>
                  </a:cubicBezTo>
                  <a:cubicBezTo>
                    <a:pt x="2011680" y="1090930"/>
                    <a:pt x="2006600" y="1097280"/>
                    <a:pt x="1991360" y="1098550"/>
                  </a:cubicBezTo>
                  <a:cubicBezTo>
                    <a:pt x="1967230" y="1099820"/>
                    <a:pt x="1943100" y="1098550"/>
                    <a:pt x="1920240" y="1098550"/>
                  </a:cubicBezTo>
                  <a:cubicBezTo>
                    <a:pt x="1916430" y="1103630"/>
                    <a:pt x="1913890" y="1109980"/>
                    <a:pt x="1910080" y="1111250"/>
                  </a:cubicBezTo>
                  <a:cubicBezTo>
                    <a:pt x="1897380" y="1115060"/>
                    <a:pt x="1887220" y="1115060"/>
                    <a:pt x="1894840" y="1134110"/>
                  </a:cubicBezTo>
                  <a:cubicBezTo>
                    <a:pt x="1897380" y="1141730"/>
                    <a:pt x="1891030" y="1153160"/>
                    <a:pt x="1887220" y="1167130"/>
                  </a:cubicBezTo>
                  <a:cubicBezTo>
                    <a:pt x="1875790" y="1169670"/>
                    <a:pt x="1861820" y="1173480"/>
                    <a:pt x="1847850" y="1173480"/>
                  </a:cubicBezTo>
                  <a:cubicBezTo>
                    <a:pt x="1816100" y="1176020"/>
                    <a:pt x="1784350" y="1178560"/>
                    <a:pt x="1752600" y="1178560"/>
                  </a:cubicBezTo>
                  <a:cubicBezTo>
                    <a:pt x="1743710" y="1178560"/>
                    <a:pt x="1734820" y="1170940"/>
                    <a:pt x="1725930" y="1170940"/>
                  </a:cubicBezTo>
                  <a:cubicBezTo>
                    <a:pt x="1714500" y="1170940"/>
                    <a:pt x="1700530" y="1173480"/>
                    <a:pt x="1690370" y="1178560"/>
                  </a:cubicBezTo>
                  <a:cubicBezTo>
                    <a:pt x="1670050" y="1189990"/>
                    <a:pt x="1651000" y="1197610"/>
                    <a:pt x="1626870" y="1192530"/>
                  </a:cubicBezTo>
                  <a:cubicBezTo>
                    <a:pt x="1611630" y="1189990"/>
                    <a:pt x="1595120" y="1195070"/>
                    <a:pt x="1579880" y="1191260"/>
                  </a:cubicBezTo>
                  <a:cubicBezTo>
                    <a:pt x="1555750" y="1186180"/>
                    <a:pt x="1531620" y="1192530"/>
                    <a:pt x="1507490" y="1192530"/>
                  </a:cubicBezTo>
                  <a:cubicBezTo>
                    <a:pt x="1482090" y="1192530"/>
                    <a:pt x="1455420" y="1192530"/>
                    <a:pt x="1430020" y="1193800"/>
                  </a:cubicBezTo>
                  <a:cubicBezTo>
                    <a:pt x="1397000" y="1193800"/>
                    <a:pt x="1363980" y="1198880"/>
                    <a:pt x="1332230" y="1193800"/>
                  </a:cubicBezTo>
                  <a:cubicBezTo>
                    <a:pt x="1310640" y="1191260"/>
                    <a:pt x="1289050" y="1200150"/>
                    <a:pt x="1270000" y="1195070"/>
                  </a:cubicBezTo>
                  <a:cubicBezTo>
                    <a:pt x="1236980" y="1188720"/>
                    <a:pt x="1206500" y="1202690"/>
                    <a:pt x="1174750" y="1197610"/>
                  </a:cubicBezTo>
                  <a:cubicBezTo>
                    <a:pt x="1155700" y="1195070"/>
                    <a:pt x="1131570" y="1191260"/>
                    <a:pt x="1116330" y="1198880"/>
                  </a:cubicBezTo>
                  <a:cubicBezTo>
                    <a:pt x="1106170" y="1203960"/>
                    <a:pt x="1102360" y="1198880"/>
                    <a:pt x="1094740" y="1198880"/>
                  </a:cubicBezTo>
                  <a:cubicBezTo>
                    <a:pt x="1092200" y="1198880"/>
                    <a:pt x="1090930" y="1200150"/>
                    <a:pt x="1088390" y="1201420"/>
                  </a:cubicBezTo>
                  <a:cubicBezTo>
                    <a:pt x="1080770" y="1202690"/>
                    <a:pt x="1078230" y="1206500"/>
                    <a:pt x="1075690" y="1206500"/>
                  </a:cubicBezTo>
                  <a:cubicBezTo>
                    <a:pt x="1046480" y="1206500"/>
                    <a:pt x="1018540" y="1203960"/>
                    <a:pt x="989330" y="1203960"/>
                  </a:cubicBezTo>
                  <a:cubicBezTo>
                    <a:pt x="976630" y="1203960"/>
                    <a:pt x="963930" y="1209040"/>
                    <a:pt x="951230" y="1211580"/>
                  </a:cubicBezTo>
                  <a:cubicBezTo>
                    <a:pt x="927100" y="1215390"/>
                    <a:pt x="901700" y="1219200"/>
                    <a:pt x="876300" y="1221740"/>
                  </a:cubicBezTo>
                  <a:cubicBezTo>
                    <a:pt x="873760" y="1223010"/>
                    <a:pt x="869950" y="1219200"/>
                    <a:pt x="864870" y="1216660"/>
                  </a:cubicBezTo>
                  <a:close/>
                </a:path>
              </a:pathLst>
            </a:custGeom>
            <a:blipFill>
              <a:blip r:embed="rId2"/>
              <a:stretch>
                <a:fillRect t="-8217" b="-8217"/>
              </a:stretch>
            </a:blipFill>
          </p:spPr>
        </p:sp>
      </p:grpSp>
      <p:sp>
        <p:nvSpPr>
          <p:cNvPr id="6" name="TextBox 6"/>
          <p:cNvSpPr txBox="1"/>
          <p:nvPr/>
        </p:nvSpPr>
        <p:spPr>
          <a:xfrm>
            <a:off x="2002213" y="2059207"/>
            <a:ext cx="4657840" cy="1177290"/>
          </a:xfrm>
          <a:prstGeom prst="rect">
            <a:avLst/>
          </a:prstGeom>
        </p:spPr>
        <p:txBody>
          <a:bodyPr lIns="0" tIns="0" rIns="0" bIns="0" rtlCol="0" anchor="t">
            <a:spAutoFit/>
          </a:bodyPr>
          <a:lstStyle/>
          <a:p>
            <a:pPr algn="l">
              <a:lnSpc>
                <a:spcPts val="9659"/>
              </a:lnSpc>
              <a:spcBef>
                <a:spcPct val="0"/>
              </a:spcBef>
            </a:pPr>
            <a:r>
              <a:rPr lang="en-US" sz="6899">
                <a:solidFill>
                  <a:srgbClr val="84A26B"/>
                </a:solidFill>
                <a:latin typeface="Feeling Passionate"/>
                <a:ea typeface="Feeling Passionate"/>
                <a:cs typeface="Feeling Passionate"/>
                <a:sym typeface="Feeling Passionate"/>
              </a:rPr>
              <a:t>Our Project</a:t>
            </a:r>
          </a:p>
        </p:txBody>
      </p:sp>
      <p:sp>
        <p:nvSpPr>
          <p:cNvPr id="7" name="TextBox 7"/>
          <p:cNvSpPr txBox="1"/>
          <p:nvPr/>
        </p:nvSpPr>
        <p:spPr>
          <a:xfrm>
            <a:off x="10297497" y="7069211"/>
            <a:ext cx="7413097" cy="1240891"/>
          </a:xfrm>
          <a:prstGeom prst="rect">
            <a:avLst/>
          </a:prstGeom>
        </p:spPr>
        <p:txBody>
          <a:bodyPr lIns="0" tIns="0" rIns="0" bIns="0" rtlCol="0" anchor="t">
            <a:spAutoFit/>
          </a:bodyPr>
          <a:lstStyle/>
          <a:p>
            <a:pPr algn="l">
              <a:lnSpc>
                <a:spcPts val="2479"/>
              </a:lnSpc>
              <a:spcBef>
                <a:spcPct val="0"/>
              </a:spcBef>
            </a:pPr>
            <a:r>
              <a:rPr lang="en-US" sz="1771">
                <a:solidFill>
                  <a:srgbClr val="FFFFFF"/>
                </a:solidFill>
                <a:latin typeface="Open Sans"/>
                <a:ea typeface="Open Sans"/>
                <a:cs typeface="Open Sans"/>
                <a:sym typeface="Open Sans"/>
              </a:rPr>
              <a:t>Our project uses satellite data to measure urban heat, vegetation, and air quality. It helps identify how much hotter cities are than their surroundings. This information guides efforts to make cities greener and cooler. It supports more sustainable urban planning.</a:t>
            </a:r>
          </a:p>
        </p:txBody>
      </p:sp>
      <p:grpSp>
        <p:nvGrpSpPr>
          <p:cNvPr id="8" name="Group 8"/>
          <p:cNvGrpSpPr/>
          <p:nvPr/>
        </p:nvGrpSpPr>
        <p:grpSpPr>
          <a:xfrm>
            <a:off x="9620506" y="1785818"/>
            <a:ext cx="7296167" cy="4178493"/>
            <a:chOff x="0" y="0"/>
            <a:chExt cx="2288540" cy="1310640"/>
          </a:xfrm>
        </p:grpSpPr>
        <p:sp>
          <p:nvSpPr>
            <p:cNvPr id="9" name="Freeform 9"/>
            <p:cNvSpPr/>
            <p:nvPr/>
          </p:nvSpPr>
          <p:spPr>
            <a:xfrm>
              <a:off x="3810" y="0"/>
              <a:ext cx="2287270" cy="1313180"/>
            </a:xfrm>
            <a:custGeom>
              <a:avLst/>
              <a:gdLst/>
              <a:ahLst/>
              <a:cxnLst/>
              <a:rect l="l" t="t" r="r" b="b"/>
              <a:pathLst>
                <a:path w="2287270" h="1313180">
                  <a:moveTo>
                    <a:pt x="864870" y="1216660"/>
                  </a:moveTo>
                  <a:cubicBezTo>
                    <a:pt x="858520" y="1219200"/>
                    <a:pt x="849630" y="1224280"/>
                    <a:pt x="842010" y="1225550"/>
                  </a:cubicBezTo>
                  <a:cubicBezTo>
                    <a:pt x="824230" y="1228090"/>
                    <a:pt x="805180" y="1226820"/>
                    <a:pt x="787400" y="1229360"/>
                  </a:cubicBezTo>
                  <a:cubicBezTo>
                    <a:pt x="774700" y="1230630"/>
                    <a:pt x="763270" y="1235710"/>
                    <a:pt x="751840" y="1236980"/>
                  </a:cubicBezTo>
                  <a:cubicBezTo>
                    <a:pt x="711200" y="1243330"/>
                    <a:pt x="670560" y="1248410"/>
                    <a:pt x="628650" y="1254760"/>
                  </a:cubicBezTo>
                  <a:cubicBezTo>
                    <a:pt x="613410" y="1257300"/>
                    <a:pt x="598170" y="1257300"/>
                    <a:pt x="582930" y="1257300"/>
                  </a:cubicBezTo>
                  <a:cubicBezTo>
                    <a:pt x="582930" y="1256030"/>
                    <a:pt x="581660" y="1253490"/>
                    <a:pt x="581660" y="1252220"/>
                  </a:cubicBezTo>
                  <a:cubicBezTo>
                    <a:pt x="571500" y="1257300"/>
                    <a:pt x="563880" y="1264920"/>
                    <a:pt x="556260" y="1263650"/>
                  </a:cubicBezTo>
                  <a:cubicBezTo>
                    <a:pt x="528320" y="1261110"/>
                    <a:pt x="506730" y="1281430"/>
                    <a:pt x="480060" y="1280160"/>
                  </a:cubicBezTo>
                  <a:lnTo>
                    <a:pt x="462280" y="1280160"/>
                  </a:lnTo>
                  <a:cubicBezTo>
                    <a:pt x="450850" y="1280160"/>
                    <a:pt x="439420" y="1280160"/>
                    <a:pt x="426720" y="1283970"/>
                  </a:cubicBezTo>
                  <a:cubicBezTo>
                    <a:pt x="422910" y="1280160"/>
                    <a:pt x="417830" y="1276350"/>
                    <a:pt x="416560" y="1273810"/>
                  </a:cubicBezTo>
                  <a:cubicBezTo>
                    <a:pt x="408940" y="1277620"/>
                    <a:pt x="402590" y="1281430"/>
                    <a:pt x="397510" y="1283970"/>
                  </a:cubicBezTo>
                  <a:cubicBezTo>
                    <a:pt x="384810" y="1289050"/>
                    <a:pt x="372110" y="1295400"/>
                    <a:pt x="359410" y="1300480"/>
                  </a:cubicBezTo>
                  <a:cubicBezTo>
                    <a:pt x="349250" y="1304290"/>
                    <a:pt x="339090" y="1306830"/>
                    <a:pt x="328930" y="1309370"/>
                  </a:cubicBezTo>
                  <a:cubicBezTo>
                    <a:pt x="312420" y="1313180"/>
                    <a:pt x="279400" y="1287780"/>
                    <a:pt x="280670" y="1271270"/>
                  </a:cubicBezTo>
                  <a:cubicBezTo>
                    <a:pt x="280670" y="1268730"/>
                    <a:pt x="284480" y="1266190"/>
                    <a:pt x="285750" y="1264920"/>
                  </a:cubicBezTo>
                  <a:cubicBezTo>
                    <a:pt x="270510" y="1259840"/>
                    <a:pt x="259080" y="1249680"/>
                    <a:pt x="251460" y="1235710"/>
                  </a:cubicBezTo>
                  <a:cubicBezTo>
                    <a:pt x="245110" y="1223010"/>
                    <a:pt x="237490" y="1210310"/>
                    <a:pt x="229870" y="1195070"/>
                  </a:cubicBezTo>
                  <a:cubicBezTo>
                    <a:pt x="238760" y="1187450"/>
                    <a:pt x="250190" y="1178560"/>
                    <a:pt x="261620" y="1169670"/>
                  </a:cubicBezTo>
                  <a:cubicBezTo>
                    <a:pt x="270510" y="1163320"/>
                    <a:pt x="273050" y="1158240"/>
                    <a:pt x="264160" y="1149350"/>
                  </a:cubicBezTo>
                  <a:cubicBezTo>
                    <a:pt x="252730" y="1137920"/>
                    <a:pt x="241300" y="1126490"/>
                    <a:pt x="231140" y="1112520"/>
                  </a:cubicBezTo>
                  <a:cubicBezTo>
                    <a:pt x="224790" y="1104900"/>
                    <a:pt x="224790" y="1093470"/>
                    <a:pt x="219710" y="1084580"/>
                  </a:cubicBezTo>
                  <a:cubicBezTo>
                    <a:pt x="209550" y="1070610"/>
                    <a:pt x="196850" y="1062990"/>
                    <a:pt x="177800" y="1066800"/>
                  </a:cubicBezTo>
                  <a:cubicBezTo>
                    <a:pt x="165100" y="1069340"/>
                    <a:pt x="149860" y="1065530"/>
                    <a:pt x="137160" y="1065530"/>
                  </a:cubicBezTo>
                  <a:cubicBezTo>
                    <a:pt x="130810" y="1059180"/>
                    <a:pt x="121920" y="1052830"/>
                    <a:pt x="116840" y="1043940"/>
                  </a:cubicBezTo>
                  <a:cubicBezTo>
                    <a:pt x="104140" y="1023620"/>
                    <a:pt x="92710" y="1002030"/>
                    <a:pt x="81280" y="981710"/>
                  </a:cubicBezTo>
                  <a:cubicBezTo>
                    <a:pt x="73660" y="969010"/>
                    <a:pt x="64770" y="957580"/>
                    <a:pt x="57150" y="944880"/>
                  </a:cubicBezTo>
                  <a:cubicBezTo>
                    <a:pt x="53340" y="938530"/>
                    <a:pt x="53340" y="929640"/>
                    <a:pt x="53340" y="923290"/>
                  </a:cubicBezTo>
                  <a:cubicBezTo>
                    <a:pt x="54610" y="908050"/>
                    <a:pt x="45720" y="899160"/>
                    <a:pt x="34290" y="890270"/>
                  </a:cubicBezTo>
                  <a:cubicBezTo>
                    <a:pt x="22860" y="881380"/>
                    <a:pt x="19050" y="857250"/>
                    <a:pt x="25400" y="845820"/>
                  </a:cubicBezTo>
                  <a:cubicBezTo>
                    <a:pt x="17780" y="839470"/>
                    <a:pt x="10160" y="833120"/>
                    <a:pt x="0" y="825500"/>
                  </a:cubicBezTo>
                  <a:cubicBezTo>
                    <a:pt x="17780" y="815340"/>
                    <a:pt x="31750" y="807720"/>
                    <a:pt x="45720" y="798830"/>
                  </a:cubicBezTo>
                  <a:cubicBezTo>
                    <a:pt x="60960" y="791210"/>
                    <a:pt x="74930" y="782320"/>
                    <a:pt x="93980" y="773430"/>
                  </a:cubicBezTo>
                  <a:cubicBezTo>
                    <a:pt x="81280" y="739140"/>
                    <a:pt x="67310" y="702310"/>
                    <a:pt x="52070" y="665480"/>
                  </a:cubicBezTo>
                  <a:cubicBezTo>
                    <a:pt x="58420" y="660400"/>
                    <a:pt x="64770" y="655320"/>
                    <a:pt x="69850" y="650240"/>
                  </a:cubicBezTo>
                  <a:cubicBezTo>
                    <a:pt x="55880" y="635000"/>
                    <a:pt x="45720" y="618490"/>
                    <a:pt x="34290" y="600710"/>
                  </a:cubicBezTo>
                  <a:cubicBezTo>
                    <a:pt x="33020" y="599440"/>
                    <a:pt x="36830" y="595630"/>
                    <a:pt x="35560" y="593090"/>
                  </a:cubicBezTo>
                  <a:cubicBezTo>
                    <a:pt x="34290" y="584200"/>
                    <a:pt x="31750" y="575310"/>
                    <a:pt x="29210" y="566420"/>
                  </a:cubicBezTo>
                  <a:cubicBezTo>
                    <a:pt x="25400" y="556260"/>
                    <a:pt x="20320" y="544830"/>
                    <a:pt x="17780" y="534670"/>
                  </a:cubicBezTo>
                  <a:cubicBezTo>
                    <a:pt x="13970" y="523240"/>
                    <a:pt x="10160" y="511810"/>
                    <a:pt x="6350" y="496570"/>
                  </a:cubicBezTo>
                  <a:cubicBezTo>
                    <a:pt x="27940" y="485140"/>
                    <a:pt x="48260" y="468630"/>
                    <a:pt x="77470" y="466090"/>
                  </a:cubicBezTo>
                  <a:cubicBezTo>
                    <a:pt x="102870" y="463550"/>
                    <a:pt x="127000" y="455930"/>
                    <a:pt x="151130" y="450850"/>
                  </a:cubicBezTo>
                  <a:cubicBezTo>
                    <a:pt x="152400" y="450850"/>
                    <a:pt x="154940" y="449580"/>
                    <a:pt x="156210" y="449580"/>
                  </a:cubicBezTo>
                  <a:cubicBezTo>
                    <a:pt x="200660" y="441960"/>
                    <a:pt x="200660" y="440690"/>
                    <a:pt x="182880" y="400050"/>
                  </a:cubicBezTo>
                  <a:cubicBezTo>
                    <a:pt x="175260" y="382270"/>
                    <a:pt x="171450" y="363220"/>
                    <a:pt x="168910" y="345440"/>
                  </a:cubicBezTo>
                  <a:cubicBezTo>
                    <a:pt x="167640" y="337820"/>
                    <a:pt x="175260" y="330200"/>
                    <a:pt x="179070" y="321310"/>
                  </a:cubicBezTo>
                  <a:cubicBezTo>
                    <a:pt x="177800" y="321310"/>
                    <a:pt x="176530" y="318770"/>
                    <a:pt x="173990" y="317500"/>
                  </a:cubicBezTo>
                  <a:cubicBezTo>
                    <a:pt x="162560" y="316230"/>
                    <a:pt x="146050" y="318770"/>
                    <a:pt x="139700" y="312420"/>
                  </a:cubicBezTo>
                  <a:cubicBezTo>
                    <a:pt x="127000" y="299720"/>
                    <a:pt x="114300" y="283210"/>
                    <a:pt x="110490" y="265430"/>
                  </a:cubicBezTo>
                  <a:cubicBezTo>
                    <a:pt x="100330" y="228600"/>
                    <a:pt x="95250" y="190500"/>
                    <a:pt x="88900" y="152400"/>
                  </a:cubicBezTo>
                  <a:cubicBezTo>
                    <a:pt x="127000" y="120650"/>
                    <a:pt x="175260" y="118110"/>
                    <a:pt x="219710" y="107950"/>
                  </a:cubicBezTo>
                  <a:cubicBezTo>
                    <a:pt x="243840" y="101600"/>
                    <a:pt x="267970" y="93980"/>
                    <a:pt x="293370" y="87630"/>
                  </a:cubicBezTo>
                  <a:cubicBezTo>
                    <a:pt x="320040" y="81280"/>
                    <a:pt x="346710" y="73660"/>
                    <a:pt x="373380" y="69850"/>
                  </a:cubicBezTo>
                  <a:cubicBezTo>
                    <a:pt x="420370" y="62230"/>
                    <a:pt x="468630" y="55880"/>
                    <a:pt x="516890" y="49530"/>
                  </a:cubicBezTo>
                  <a:cubicBezTo>
                    <a:pt x="553720" y="44450"/>
                    <a:pt x="590550" y="41910"/>
                    <a:pt x="626110" y="38100"/>
                  </a:cubicBezTo>
                  <a:cubicBezTo>
                    <a:pt x="673100" y="33020"/>
                    <a:pt x="718820" y="26670"/>
                    <a:pt x="765810" y="22860"/>
                  </a:cubicBezTo>
                  <a:cubicBezTo>
                    <a:pt x="800100" y="20320"/>
                    <a:pt x="834390" y="25400"/>
                    <a:pt x="867410" y="19050"/>
                  </a:cubicBezTo>
                  <a:cubicBezTo>
                    <a:pt x="924560" y="6350"/>
                    <a:pt x="982980" y="8890"/>
                    <a:pt x="1040130" y="3810"/>
                  </a:cubicBezTo>
                  <a:cubicBezTo>
                    <a:pt x="1090930" y="0"/>
                    <a:pt x="1141730" y="1270"/>
                    <a:pt x="1192530" y="1270"/>
                  </a:cubicBezTo>
                  <a:cubicBezTo>
                    <a:pt x="1242060" y="1270"/>
                    <a:pt x="1290320" y="0"/>
                    <a:pt x="1339850" y="2540"/>
                  </a:cubicBezTo>
                  <a:cubicBezTo>
                    <a:pt x="1408430" y="5080"/>
                    <a:pt x="1478280" y="8890"/>
                    <a:pt x="1546860" y="12700"/>
                  </a:cubicBezTo>
                  <a:cubicBezTo>
                    <a:pt x="1593850" y="15240"/>
                    <a:pt x="1639570" y="16510"/>
                    <a:pt x="1686560" y="20320"/>
                  </a:cubicBezTo>
                  <a:cubicBezTo>
                    <a:pt x="1719580" y="22860"/>
                    <a:pt x="1753870" y="26670"/>
                    <a:pt x="1786890" y="31750"/>
                  </a:cubicBezTo>
                  <a:cubicBezTo>
                    <a:pt x="1830070" y="38100"/>
                    <a:pt x="1874520" y="44450"/>
                    <a:pt x="1917700" y="52070"/>
                  </a:cubicBezTo>
                  <a:cubicBezTo>
                    <a:pt x="1955800" y="58420"/>
                    <a:pt x="1992630" y="67310"/>
                    <a:pt x="2029460" y="76200"/>
                  </a:cubicBezTo>
                  <a:cubicBezTo>
                    <a:pt x="2040890" y="78740"/>
                    <a:pt x="2048510" y="96520"/>
                    <a:pt x="2045970" y="110490"/>
                  </a:cubicBezTo>
                  <a:cubicBezTo>
                    <a:pt x="2044700" y="121920"/>
                    <a:pt x="2043430" y="134620"/>
                    <a:pt x="2043430" y="146050"/>
                  </a:cubicBezTo>
                  <a:cubicBezTo>
                    <a:pt x="2043430" y="163830"/>
                    <a:pt x="2034540" y="172720"/>
                    <a:pt x="2016760" y="175260"/>
                  </a:cubicBezTo>
                  <a:cubicBezTo>
                    <a:pt x="2021840" y="179070"/>
                    <a:pt x="2025650" y="181610"/>
                    <a:pt x="2030730" y="185420"/>
                  </a:cubicBezTo>
                  <a:cubicBezTo>
                    <a:pt x="2021840" y="190500"/>
                    <a:pt x="2012950" y="194310"/>
                    <a:pt x="2004060" y="198120"/>
                  </a:cubicBezTo>
                  <a:cubicBezTo>
                    <a:pt x="2005330" y="201930"/>
                    <a:pt x="2007870" y="205740"/>
                    <a:pt x="2010410" y="212090"/>
                  </a:cubicBezTo>
                  <a:lnTo>
                    <a:pt x="1998980" y="215900"/>
                  </a:lnTo>
                  <a:cubicBezTo>
                    <a:pt x="2001520" y="218440"/>
                    <a:pt x="2002790" y="222250"/>
                    <a:pt x="2004060" y="222250"/>
                  </a:cubicBezTo>
                  <a:cubicBezTo>
                    <a:pt x="2039620" y="224790"/>
                    <a:pt x="2039620" y="251460"/>
                    <a:pt x="2040890" y="275590"/>
                  </a:cubicBezTo>
                  <a:cubicBezTo>
                    <a:pt x="2042160" y="297180"/>
                    <a:pt x="2040890" y="318770"/>
                    <a:pt x="2039620" y="340360"/>
                  </a:cubicBezTo>
                  <a:cubicBezTo>
                    <a:pt x="2039620" y="346710"/>
                    <a:pt x="2034540" y="351790"/>
                    <a:pt x="2034540" y="354330"/>
                  </a:cubicBezTo>
                  <a:cubicBezTo>
                    <a:pt x="2025650" y="355600"/>
                    <a:pt x="2019300" y="355600"/>
                    <a:pt x="2014220" y="356870"/>
                  </a:cubicBezTo>
                  <a:cubicBezTo>
                    <a:pt x="2018030" y="363220"/>
                    <a:pt x="2020570" y="373380"/>
                    <a:pt x="2026920" y="374650"/>
                  </a:cubicBezTo>
                  <a:cubicBezTo>
                    <a:pt x="2053590" y="383540"/>
                    <a:pt x="2081530" y="391160"/>
                    <a:pt x="2109470" y="397510"/>
                  </a:cubicBezTo>
                  <a:cubicBezTo>
                    <a:pt x="2132330" y="402590"/>
                    <a:pt x="2152650" y="407670"/>
                    <a:pt x="2151380" y="438150"/>
                  </a:cubicBezTo>
                  <a:cubicBezTo>
                    <a:pt x="2150110" y="461010"/>
                    <a:pt x="2152650" y="485140"/>
                    <a:pt x="2155190" y="509270"/>
                  </a:cubicBezTo>
                  <a:cubicBezTo>
                    <a:pt x="2156460" y="524510"/>
                    <a:pt x="2150110" y="534670"/>
                    <a:pt x="2133600" y="538480"/>
                  </a:cubicBezTo>
                  <a:cubicBezTo>
                    <a:pt x="2136140" y="539750"/>
                    <a:pt x="2138680" y="539750"/>
                    <a:pt x="2146300" y="542290"/>
                  </a:cubicBezTo>
                  <a:cubicBezTo>
                    <a:pt x="2134870" y="542290"/>
                    <a:pt x="2129790" y="543560"/>
                    <a:pt x="2124710" y="543560"/>
                  </a:cubicBezTo>
                  <a:cubicBezTo>
                    <a:pt x="2120900" y="553720"/>
                    <a:pt x="2117090" y="562610"/>
                    <a:pt x="2115820" y="571500"/>
                  </a:cubicBezTo>
                  <a:cubicBezTo>
                    <a:pt x="2114550" y="582930"/>
                    <a:pt x="2106930" y="585470"/>
                    <a:pt x="2099310" y="586740"/>
                  </a:cubicBezTo>
                  <a:cubicBezTo>
                    <a:pt x="2075180" y="589280"/>
                    <a:pt x="2051050" y="598170"/>
                    <a:pt x="2032000" y="586740"/>
                  </a:cubicBezTo>
                  <a:cubicBezTo>
                    <a:pt x="2014220" y="589280"/>
                    <a:pt x="2000250" y="590550"/>
                    <a:pt x="1987550" y="593090"/>
                  </a:cubicBezTo>
                  <a:lnTo>
                    <a:pt x="1987550" y="594360"/>
                  </a:lnTo>
                  <a:cubicBezTo>
                    <a:pt x="2002790" y="596900"/>
                    <a:pt x="2018030" y="599440"/>
                    <a:pt x="2032000" y="603250"/>
                  </a:cubicBezTo>
                  <a:cubicBezTo>
                    <a:pt x="2067560" y="609600"/>
                    <a:pt x="2104390" y="617220"/>
                    <a:pt x="2139950" y="623570"/>
                  </a:cubicBezTo>
                  <a:cubicBezTo>
                    <a:pt x="2174240" y="629920"/>
                    <a:pt x="2207260" y="636270"/>
                    <a:pt x="2241550" y="643890"/>
                  </a:cubicBezTo>
                  <a:cubicBezTo>
                    <a:pt x="2256790" y="647700"/>
                    <a:pt x="2273300" y="650240"/>
                    <a:pt x="2279650" y="666750"/>
                  </a:cubicBezTo>
                  <a:cubicBezTo>
                    <a:pt x="2283460" y="675640"/>
                    <a:pt x="2283460" y="687070"/>
                    <a:pt x="2284730" y="697230"/>
                  </a:cubicBezTo>
                  <a:cubicBezTo>
                    <a:pt x="2286000" y="713740"/>
                    <a:pt x="2287270" y="731520"/>
                    <a:pt x="2287270" y="748030"/>
                  </a:cubicBezTo>
                  <a:cubicBezTo>
                    <a:pt x="2287270" y="769620"/>
                    <a:pt x="2279650" y="777240"/>
                    <a:pt x="2259330" y="781050"/>
                  </a:cubicBezTo>
                  <a:cubicBezTo>
                    <a:pt x="2247900" y="784860"/>
                    <a:pt x="2268220" y="817880"/>
                    <a:pt x="2235200" y="803910"/>
                  </a:cubicBezTo>
                  <a:cubicBezTo>
                    <a:pt x="2236470" y="811530"/>
                    <a:pt x="2239010" y="819150"/>
                    <a:pt x="2241550" y="829310"/>
                  </a:cubicBezTo>
                  <a:lnTo>
                    <a:pt x="2155190" y="829310"/>
                  </a:lnTo>
                  <a:cubicBezTo>
                    <a:pt x="2155190" y="847090"/>
                    <a:pt x="2156460" y="862330"/>
                    <a:pt x="2153920" y="876300"/>
                  </a:cubicBezTo>
                  <a:cubicBezTo>
                    <a:pt x="2152650" y="881380"/>
                    <a:pt x="2142490" y="886460"/>
                    <a:pt x="2136140" y="889000"/>
                  </a:cubicBezTo>
                  <a:cubicBezTo>
                    <a:pt x="2132330" y="890270"/>
                    <a:pt x="2125980" y="887730"/>
                    <a:pt x="2122170" y="887730"/>
                  </a:cubicBezTo>
                  <a:cubicBezTo>
                    <a:pt x="2123440" y="901700"/>
                    <a:pt x="2134870" y="914400"/>
                    <a:pt x="2120900" y="928370"/>
                  </a:cubicBezTo>
                  <a:cubicBezTo>
                    <a:pt x="2119630" y="929640"/>
                    <a:pt x="2120900" y="934720"/>
                    <a:pt x="2120900" y="937260"/>
                  </a:cubicBezTo>
                  <a:cubicBezTo>
                    <a:pt x="2120900" y="952500"/>
                    <a:pt x="2113280" y="958850"/>
                    <a:pt x="2095500" y="955040"/>
                  </a:cubicBezTo>
                  <a:cubicBezTo>
                    <a:pt x="2099310" y="963930"/>
                    <a:pt x="2084070" y="970280"/>
                    <a:pt x="2096770" y="979170"/>
                  </a:cubicBezTo>
                  <a:cubicBezTo>
                    <a:pt x="2094230" y="981710"/>
                    <a:pt x="2091690" y="984250"/>
                    <a:pt x="2089150" y="985520"/>
                  </a:cubicBezTo>
                  <a:cubicBezTo>
                    <a:pt x="2086610" y="986790"/>
                    <a:pt x="2082800" y="984250"/>
                    <a:pt x="2080260" y="984250"/>
                  </a:cubicBezTo>
                  <a:cubicBezTo>
                    <a:pt x="2080260" y="988060"/>
                    <a:pt x="2081530" y="991870"/>
                    <a:pt x="2081530" y="996950"/>
                  </a:cubicBezTo>
                  <a:cubicBezTo>
                    <a:pt x="2081530" y="1002030"/>
                    <a:pt x="2080260" y="1007110"/>
                    <a:pt x="2078990" y="1012190"/>
                  </a:cubicBezTo>
                  <a:cubicBezTo>
                    <a:pt x="2077720" y="1014730"/>
                    <a:pt x="2071370" y="1014730"/>
                    <a:pt x="2067560" y="1014730"/>
                  </a:cubicBezTo>
                  <a:cubicBezTo>
                    <a:pt x="2061210" y="1013460"/>
                    <a:pt x="2053590" y="1010920"/>
                    <a:pt x="2047240" y="1009650"/>
                  </a:cubicBezTo>
                  <a:cubicBezTo>
                    <a:pt x="2024380" y="1007110"/>
                    <a:pt x="2015490" y="1016000"/>
                    <a:pt x="2018030" y="1040130"/>
                  </a:cubicBezTo>
                  <a:cubicBezTo>
                    <a:pt x="2012950" y="1042670"/>
                    <a:pt x="2007870" y="1043940"/>
                    <a:pt x="2001520" y="1046480"/>
                  </a:cubicBezTo>
                  <a:cubicBezTo>
                    <a:pt x="2004060" y="1056640"/>
                    <a:pt x="2018030" y="1068070"/>
                    <a:pt x="1997710" y="1078230"/>
                  </a:cubicBezTo>
                  <a:cubicBezTo>
                    <a:pt x="2011680" y="1090930"/>
                    <a:pt x="2006600" y="1097280"/>
                    <a:pt x="1991360" y="1098550"/>
                  </a:cubicBezTo>
                  <a:cubicBezTo>
                    <a:pt x="1967230" y="1099820"/>
                    <a:pt x="1943100" y="1098550"/>
                    <a:pt x="1920240" y="1098550"/>
                  </a:cubicBezTo>
                  <a:cubicBezTo>
                    <a:pt x="1916430" y="1103630"/>
                    <a:pt x="1913890" y="1109980"/>
                    <a:pt x="1910080" y="1111250"/>
                  </a:cubicBezTo>
                  <a:cubicBezTo>
                    <a:pt x="1897380" y="1115060"/>
                    <a:pt x="1887220" y="1115060"/>
                    <a:pt x="1894840" y="1134110"/>
                  </a:cubicBezTo>
                  <a:cubicBezTo>
                    <a:pt x="1897380" y="1141730"/>
                    <a:pt x="1891030" y="1153160"/>
                    <a:pt x="1887220" y="1167130"/>
                  </a:cubicBezTo>
                  <a:cubicBezTo>
                    <a:pt x="1875790" y="1169670"/>
                    <a:pt x="1861820" y="1173480"/>
                    <a:pt x="1847850" y="1173480"/>
                  </a:cubicBezTo>
                  <a:cubicBezTo>
                    <a:pt x="1816100" y="1176020"/>
                    <a:pt x="1784350" y="1178560"/>
                    <a:pt x="1752600" y="1178560"/>
                  </a:cubicBezTo>
                  <a:cubicBezTo>
                    <a:pt x="1743710" y="1178560"/>
                    <a:pt x="1734820" y="1170940"/>
                    <a:pt x="1725930" y="1170940"/>
                  </a:cubicBezTo>
                  <a:cubicBezTo>
                    <a:pt x="1714500" y="1170940"/>
                    <a:pt x="1700530" y="1173480"/>
                    <a:pt x="1690370" y="1178560"/>
                  </a:cubicBezTo>
                  <a:cubicBezTo>
                    <a:pt x="1670050" y="1189990"/>
                    <a:pt x="1651000" y="1197610"/>
                    <a:pt x="1626870" y="1192530"/>
                  </a:cubicBezTo>
                  <a:cubicBezTo>
                    <a:pt x="1611630" y="1189990"/>
                    <a:pt x="1595120" y="1195070"/>
                    <a:pt x="1579880" y="1191260"/>
                  </a:cubicBezTo>
                  <a:cubicBezTo>
                    <a:pt x="1555750" y="1186180"/>
                    <a:pt x="1531620" y="1192530"/>
                    <a:pt x="1507490" y="1192530"/>
                  </a:cubicBezTo>
                  <a:cubicBezTo>
                    <a:pt x="1482090" y="1192530"/>
                    <a:pt x="1455420" y="1192530"/>
                    <a:pt x="1430020" y="1193800"/>
                  </a:cubicBezTo>
                  <a:cubicBezTo>
                    <a:pt x="1397000" y="1193800"/>
                    <a:pt x="1363980" y="1198880"/>
                    <a:pt x="1332230" y="1193800"/>
                  </a:cubicBezTo>
                  <a:cubicBezTo>
                    <a:pt x="1310640" y="1191260"/>
                    <a:pt x="1289050" y="1200150"/>
                    <a:pt x="1270000" y="1195070"/>
                  </a:cubicBezTo>
                  <a:cubicBezTo>
                    <a:pt x="1236980" y="1188720"/>
                    <a:pt x="1206500" y="1202690"/>
                    <a:pt x="1174750" y="1197610"/>
                  </a:cubicBezTo>
                  <a:cubicBezTo>
                    <a:pt x="1155700" y="1195070"/>
                    <a:pt x="1131570" y="1191260"/>
                    <a:pt x="1116330" y="1198880"/>
                  </a:cubicBezTo>
                  <a:cubicBezTo>
                    <a:pt x="1106170" y="1203960"/>
                    <a:pt x="1102360" y="1198880"/>
                    <a:pt x="1094740" y="1198880"/>
                  </a:cubicBezTo>
                  <a:cubicBezTo>
                    <a:pt x="1092200" y="1198880"/>
                    <a:pt x="1090930" y="1200150"/>
                    <a:pt x="1088390" y="1201420"/>
                  </a:cubicBezTo>
                  <a:cubicBezTo>
                    <a:pt x="1080770" y="1202690"/>
                    <a:pt x="1078230" y="1206500"/>
                    <a:pt x="1075690" y="1206500"/>
                  </a:cubicBezTo>
                  <a:cubicBezTo>
                    <a:pt x="1046480" y="1206500"/>
                    <a:pt x="1018540" y="1203960"/>
                    <a:pt x="989330" y="1203960"/>
                  </a:cubicBezTo>
                  <a:cubicBezTo>
                    <a:pt x="976630" y="1203960"/>
                    <a:pt x="963930" y="1209040"/>
                    <a:pt x="951230" y="1211580"/>
                  </a:cubicBezTo>
                  <a:cubicBezTo>
                    <a:pt x="927100" y="1215390"/>
                    <a:pt x="901700" y="1219200"/>
                    <a:pt x="876300" y="1221740"/>
                  </a:cubicBezTo>
                  <a:cubicBezTo>
                    <a:pt x="873760" y="1223010"/>
                    <a:pt x="869950" y="1219200"/>
                    <a:pt x="864870" y="1216660"/>
                  </a:cubicBezTo>
                  <a:close/>
                </a:path>
              </a:pathLst>
            </a:custGeom>
            <a:blipFill>
              <a:blip r:embed="rId3"/>
              <a:stretch>
                <a:fillRect l="-1090" r="-1090"/>
              </a:stretch>
            </a:blip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30632" y="4550281"/>
            <a:ext cx="19409107" cy="8380580"/>
            <a:chOff x="0" y="0"/>
            <a:chExt cx="5111864" cy="2207231"/>
          </a:xfrm>
        </p:grpSpPr>
        <p:sp>
          <p:nvSpPr>
            <p:cNvPr id="3" name="Freeform 3"/>
            <p:cNvSpPr/>
            <p:nvPr/>
          </p:nvSpPr>
          <p:spPr>
            <a:xfrm>
              <a:off x="0" y="0"/>
              <a:ext cx="5111864" cy="2207231"/>
            </a:xfrm>
            <a:custGeom>
              <a:avLst/>
              <a:gdLst/>
              <a:ahLst/>
              <a:cxnLst/>
              <a:rect l="l" t="t" r="r" b="b"/>
              <a:pathLst>
                <a:path w="5111864" h="2207231">
                  <a:moveTo>
                    <a:pt x="0" y="0"/>
                  </a:moveTo>
                  <a:lnTo>
                    <a:pt x="5111864" y="0"/>
                  </a:lnTo>
                  <a:lnTo>
                    <a:pt x="5111864" y="2207231"/>
                  </a:lnTo>
                  <a:lnTo>
                    <a:pt x="0" y="2207231"/>
                  </a:lnTo>
                  <a:close/>
                </a:path>
              </a:pathLst>
            </a:custGeom>
            <a:gradFill rotWithShape="1">
              <a:gsLst>
                <a:gs pos="0">
                  <a:srgbClr val="000000">
                    <a:alpha val="100000"/>
                  </a:srgbClr>
                </a:gs>
                <a:gs pos="100000">
                  <a:srgbClr val="737373">
                    <a:alpha val="100000"/>
                  </a:srgbClr>
                </a:gs>
              </a:gsLst>
              <a:lin ang="0"/>
            </a:gradFill>
          </p:spPr>
        </p:sp>
        <p:sp>
          <p:nvSpPr>
            <p:cNvPr id="4" name="TextBox 4"/>
            <p:cNvSpPr txBox="1"/>
            <p:nvPr/>
          </p:nvSpPr>
          <p:spPr>
            <a:xfrm>
              <a:off x="0" y="-38100"/>
              <a:ext cx="5111864" cy="2245331"/>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130632" y="-1729075"/>
            <a:ext cx="19418632" cy="6596068"/>
            <a:chOff x="0" y="0"/>
            <a:chExt cx="26452216" cy="8794758"/>
          </a:xfrm>
        </p:grpSpPr>
        <p:pic>
          <p:nvPicPr>
            <p:cNvPr id="6" name="Picture 6"/>
            <p:cNvPicPr>
              <a:picLocks noChangeAspect="1"/>
            </p:cNvPicPr>
            <p:nvPr/>
          </p:nvPicPr>
          <p:blipFill>
            <a:blip r:embed="rId2"/>
            <a:srcRect t="20388" b="20388"/>
            <a:stretch>
              <a:fillRect/>
            </a:stretch>
          </p:blipFill>
          <p:spPr>
            <a:xfrm>
              <a:off x="0" y="0"/>
              <a:ext cx="26452216" cy="8794758"/>
            </a:xfrm>
            <a:prstGeom prst="rect">
              <a:avLst/>
            </a:prstGeom>
          </p:spPr>
        </p:pic>
      </p:grpSp>
      <p:grpSp>
        <p:nvGrpSpPr>
          <p:cNvPr id="7" name="Group 7"/>
          <p:cNvGrpSpPr/>
          <p:nvPr/>
        </p:nvGrpSpPr>
        <p:grpSpPr>
          <a:xfrm>
            <a:off x="12477941" y="3380994"/>
            <a:ext cx="5337047" cy="5337047"/>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82703" t="-12816" r="-63441" b="-25640"/>
              </a:stretch>
            </a:blipFill>
            <a:ln w="76200" cap="sq">
              <a:gradFill>
                <a:gsLst>
                  <a:gs pos="0">
                    <a:srgbClr val="A6A6A6">
                      <a:alpha val="100000"/>
                    </a:srgbClr>
                  </a:gs>
                  <a:gs pos="100000">
                    <a:srgbClr val="FFFFFF">
                      <a:alpha val="100000"/>
                    </a:srgbClr>
                  </a:gs>
                </a:gsLst>
                <a:lin ang="0"/>
              </a:gradFill>
              <a:prstDash val="solid"/>
              <a:miter/>
            </a:ln>
          </p:spPr>
        </p:sp>
      </p:grpSp>
      <p:sp>
        <p:nvSpPr>
          <p:cNvPr id="9" name="TextBox 9"/>
          <p:cNvSpPr txBox="1"/>
          <p:nvPr/>
        </p:nvSpPr>
        <p:spPr>
          <a:xfrm>
            <a:off x="1305954" y="2547355"/>
            <a:ext cx="7964470" cy="1865279"/>
          </a:xfrm>
          <a:prstGeom prst="rect">
            <a:avLst/>
          </a:prstGeom>
        </p:spPr>
        <p:txBody>
          <a:bodyPr lIns="0" tIns="0" rIns="0" bIns="0" rtlCol="0" anchor="t">
            <a:spAutoFit/>
          </a:bodyPr>
          <a:lstStyle/>
          <a:p>
            <a:pPr algn="l">
              <a:lnSpc>
                <a:spcPts val="7370"/>
              </a:lnSpc>
            </a:pPr>
            <a:r>
              <a:rPr lang="en-US" sz="5944">
                <a:solidFill>
                  <a:srgbClr val="FFFFFF"/>
                </a:solidFill>
                <a:latin typeface="Feeling Passionate"/>
                <a:ea typeface="Feeling Passionate"/>
                <a:cs typeface="Feeling Passionate"/>
                <a:sym typeface="Feeling Passionate"/>
              </a:rPr>
              <a:t>ENVIRONMENTAL IMPACT</a:t>
            </a:r>
          </a:p>
        </p:txBody>
      </p:sp>
      <p:sp>
        <p:nvSpPr>
          <p:cNvPr id="10" name="TextBox 10"/>
          <p:cNvSpPr txBox="1"/>
          <p:nvPr/>
        </p:nvSpPr>
        <p:spPr>
          <a:xfrm>
            <a:off x="573682" y="5493090"/>
            <a:ext cx="11904258" cy="2536460"/>
          </a:xfrm>
          <a:prstGeom prst="rect">
            <a:avLst/>
          </a:prstGeom>
        </p:spPr>
        <p:txBody>
          <a:bodyPr lIns="0" tIns="0" rIns="0" bIns="0" rtlCol="0" anchor="t">
            <a:spAutoFit/>
          </a:bodyPr>
          <a:lstStyle/>
          <a:p>
            <a:pPr algn="l">
              <a:lnSpc>
                <a:spcPts val="2892"/>
              </a:lnSpc>
            </a:pPr>
            <a:endParaRPr/>
          </a:p>
          <a:p>
            <a:pPr algn="l">
              <a:lnSpc>
                <a:spcPts val="2892"/>
              </a:lnSpc>
            </a:pPr>
            <a:r>
              <a:rPr lang="en-US" sz="2225">
                <a:solidFill>
                  <a:srgbClr val="E4EEFD"/>
                </a:solidFill>
                <a:latin typeface="Garet"/>
                <a:ea typeface="Garet"/>
                <a:cs typeface="Garet"/>
                <a:sym typeface="Garet"/>
              </a:rPr>
              <a:t>Our project uses satellite data to analyze how urban areas contribute to higher local temperatures and affect surrounding ecosystems. It tracks heat patterns, vegetation health, and pollution levels, revealing the environmental impact of cities. By understanding these effects, it helps assess how urbanization alters natural climates and local environments.</a:t>
            </a:r>
          </a:p>
          <a:p>
            <a:pPr algn="l">
              <a:lnSpc>
                <a:spcPts val="2892"/>
              </a:lnSpc>
            </a:pPr>
            <a:endParaRPr lang="en-US" sz="2225">
              <a:solidFill>
                <a:srgbClr val="E4EEFD"/>
              </a:solidFill>
              <a:latin typeface="Garet"/>
              <a:ea typeface="Garet"/>
              <a:cs typeface="Garet"/>
              <a:sym typeface="Garet"/>
            </a:endParaRPr>
          </a:p>
        </p:txBody>
      </p:sp>
      <p:sp>
        <p:nvSpPr>
          <p:cNvPr id="11" name="TextBox 11"/>
          <p:cNvSpPr txBox="1"/>
          <p:nvPr/>
        </p:nvSpPr>
        <p:spPr>
          <a:xfrm>
            <a:off x="17117118" y="321371"/>
            <a:ext cx="353813" cy="285959"/>
          </a:xfrm>
          <a:prstGeom prst="rect">
            <a:avLst/>
          </a:prstGeom>
        </p:spPr>
        <p:txBody>
          <a:bodyPr lIns="0" tIns="0" rIns="0" bIns="0" rtlCol="0" anchor="t">
            <a:spAutoFit/>
          </a:bodyPr>
          <a:lstStyle/>
          <a:p>
            <a:pPr algn="r">
              <a:lnSpc>
                <a:spcPts val="2223"/>
              </a:lnSpc>
              <a:spcBef>
                <a:spcPct val="0"/>
              </a:spcBef>
            </a:pPr>
            <a:r>
              <a:rPr lang="en-US" sz="1588">
                <a:solidFill>
                  <a:srgbClr val="FFFFFF"/>
                </a:solidFill>
                <a:latin typeface="Yeseva One"/>
                <a:ea typeface="Yeseva One"/>
                <a:cs typeface="Yeseva One"/>
                <a:sym typeface="Yeseva One"/>
              </a:rPr>
              <a:t>03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2204">
                <a:alpha val="100000"/>
              </a:srgbClr>
            </a:gs>
            <a:gs pos="100000">
              <a:srgbClr val="000000">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261442" y="-916843"/>
            <a:ext cx="19973134" cy="12039880"/>
            <a:chOff x="0" y="0"/>
            <a:chExt cx="5260414" cy="3170997"/>
          </a:xfrm>
        </p:grpSpPr>
        <p:sp>
          <p:nvSpPr>
            <p:cNvPr id="3" name="Freeform 3"/>
            <p:cNvSpPr/>
            <p:nvPr/>
          </p:nvSpPr>
          <p:spPr>
            <a:xfrm>
              <a:off x="0" y="0"/>
              <a:ext cx="5260414" cy="3170997"/>
            </a:xfrm>
            <a:custGeom>
              <a:avLst/>
              <a:gdLst/>
              <a:ahLst/>
              <a:cxnLst/>
              <a:rect l="l" t="t" r="r" b="b"/>
              <a:pathLst>
                <a:path w="5260414" h="3170997">
                  <a:moveTo>
                    <a:pt x="0" y="0"/>
                  </a:moveTo>
                  <a:lnTo>
                    <a:pt x="5260414" y="0"/>
                  </a:lnTo>
                  <a:lnTo>
                    <a:pt x="5260414" y="3170997"/>
                  </a:lnTo>
                  <a:lnTo>
                    <a:pt x="0" y="3170997"/>
                  </a:lnTo>
                  <a:close/>
                </a:path>
              </a:pathLst>
            </a:custGeom>
            <a:gradFill rotWithShape="1">
              <a:gsLst>
                <a:gs pos="0">
                  <a:srgbClr val="000000">
                    <a:alpha val="100000"/>
                  </a:srgbClr>
                </a:gs>
                <a:gs pos="100000">
                  <a:srgbClr val="737373">
                    <a:alpha val="100000"/>
                  </a:srgbClr>
                </a:gs>
              </a:gsLst>
              <a:lin ang="0"/>
            </a:gradFill>
          </p:spPr>
        </p:sp>
        <p:sp>
          <p:nvSpPr>
            <p:cNvPr id="4" name="TextBox 4"/>
            <p:cNvSpPr txBox="1"/>
            <p:nvPr/>
          </p:nvSpPr>
          <p:spPr>
            <a:xfrm>
              <a:off x="0" y="-38100"/>
              <a:ext cx="5260414" cy="3209097"/>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a:p>
              <a:pPr algn="ctr">
                <a:lnSpc>
                  <a:spcPts val="2659"/>
                </a:lnSpc>
              </a:pPr>
              <a:endParaRPr/>
            </a:p>
          </p:txBody>
        </p:sp>
      </p:grpSp>
      <p:grpSp>
        <p:nvGrpSpPr>
          <p:cNvPr id="5" name="Group 5"/>
          <p:cNvGrpSpPr/>
          <p:nvPr/>
        </p:nvGrpSpPr>
        <p:grpSpPr>
          <a:xfrm>
            <a:off x="222476" y="1980176"/>
            <a:ext cx="9144000" cy="6326648"/>
            <a:chOff x="0" y="0"/>
            <a:chExt cx="3460750" cy="2394460"/>
          </a:xfrm>
        </p:grpSpPr>
        <p:sp>
          <p:nvSpPr>
            <p:cNvPr id="6" name="Freeform 6"/>
            <p:cNvSpPr/>
            <p:nvPr/>
          </p:nvSpPr>
          <p:spPr>
            <a:xfrm>
              <a:off x="0" y="0"/>
              <a:ext cx="3460750" cy="2394460"/>
            </a:xfrm>
            <a:custGeom>
              <a:avLst/>
              <a:gdLst/>
              <a:ahLst/>
              <a:cxnLst/>
              <a:rect l="l" t="t" r="r" b="b"/>
              <a:pathLst>
                <a:path w="3460750" h="2394460">
                  <a:moveTo>
                    <a:pt x="0" y="0"/>
                  </a:moveTo>
                  <a:lnTo>
                    <a:pt x="3460750" y="0"/>
                  </a:lnTo>
                  <a:lnTo>
                    <a:pt x="3460750" y="2394460"/>
                  </a:lnTo>
                  <a:lnTo>
                    <a:pt x="0" y="2394460"/>
                  </a:lnTo>
                  <a:close/>
                </a:path>
              </a:pathLst>
            </a:custGeom>
            <a:blipFill>
              <a:blip r:embed="rId2"/>
              <a:stretch>
                <a:fillRect t="-16132" b="-16132"/>
              </a:stretch>
            </a:blipFill>
          </p:spPr>
        </p:sp>
      </p:grpSp>
      <p:sp>
        <p:nvSpPr>
          <p:cNvPr id="7" name="TextBox 7"/>
          <p:cNvSpPr txBox="1"/>
          <p:nvPr/>
        </p:nvSpPr>
        <p:spPr>
          <a:xfrm>
            <a:off x="9853098" y="2232307"/>
            <a:ext cx="7964470" cy="710341"/>
          </a:xfrm>
          <a:prstGeom prst="rect">
            <a:avLst/>
          </a:prstGeom>
        </p:spPr>
        <p:txBody>
          <a:bodyPr lIns="0" tIns="0" rIns="0" bIns="0" rtlCol="0" anchor="t">
            <a:spAutoFit/>
          </a:bodyPr>
          <a:lstStyle/>
          <a:p>
            <a:pPr algn="l">
              <a:lnSpc>
                <a:spcPts val="5634"/>
              </a:lnSpc>
            </a:pPr>
            <a:r>
              <a:rPr lang="en-US" sz="4544">
                <a:solidFill>
                  <a:srgbClr val="D9D9D9"/>
                </a:solidFill>
                <a:latin typeface="Feeling Passionate"/>
                <a:ea typeface="Feeling Passionate"/>
                <a:cs typeface="Feeling Passionate"/>
                <a:sym typeface="Feeling Passionate"/>
              </a:rPr>
              <a:t>HEAT SPOTS</a:t>
            </a:r>
          </a:p>
        </p:txBody>
      </p:sp>
      <p:sp>
        <p:nvSpPr>
          <p:cNvPr id="8" name="TextBox 8"/>
          <p:cNvSpPr txBox="1"/>
          <p:nvPr/>
        </p:nvSpPr>
        <p:spPr>
          <a:xfrm>
            <a:off x="9853098" y="3955647"/>
            <a:ext cx="7592292" cy="3829787"/>
          </a:xfrm>
          <a:prstGeom prst="rect">
            <a:avLst/>
          </a:prstGeom>
        </p:spPr>
        <p:txBody>
          <a:bodyPr lIns="0" tIns="0" rIns="0" bIns="0" rtlCol="0" anchor="t">
            <a:spAutoFit/>
          </a:bodyPr>
          <a:lstStyle/>
          <a:p>
            <a:pPr algn="l">
              <a:lnSpc>
                <a:spcPts val="3054"/>
              </a:lnSpc>
            </a:pPr>
            <a:r>
              <a:rPr lang="en-US" sz="2349">
                <a:solidFill>
                  <a:srgbClr val="FFDE59"/>
                </a:solidFill>
                <a:latin typeface="Garet"/>
                <a:ea typeface="Garet"/>
                <a:cs typeface="Garet"/>
                <a:sym typeface="Garet"/>
              </a:rPr>
              <a:t>The K-Means clustering algorithm segments Urban Heat Island (UHI) data into five clusters based on UHI values, labeling each data point with a cluster number. Random latitude and longitude coordinates are assigned to each data point, which are then used to create a heat map using Folium. This map, saved as an HTML file, visually represents UHI intensity across Chennai, helping identify high-impact areas for targeted mitigation strategies.</a:t>
            </a:r>
          </a:p>
        </p:txBody>
      </p:sp>
      <p:sp>
        <p:nvSpPr>
          <p:cNvPr id="9" name="TextBox 9"/>
          <p:cNvSpPr txBox="1"/>
          <p:nvPr/>
        </p:nvSpPr>
        <p:spPr>
          <a:xfrm>
            <a:off x="17117118" y="321371"/>
            <a:ext cx="353813" cy="285959"/>
          </a:xfrm>
          <a:prstGeom prst="rect">
            <a:avLst/>
          </a:prstGeom>
        </p:spPr>
        <p:txBody>
          <a:bodyPr lIns="0" tIns="0" rIns="0" bIns="0" rtlCol="0" anchor="t">
            <a:spAutoFit/>
          </a:bodyPr>
          <a:lstStyle/>
          <a:p>
            <a:pPr algn="r">
              <a:lnSpc>
                <a:spcPts val="2223"/>
              </a:lnSpc>
              <a:spcBef>
                <a:spcPct val="0"/>
              </a:spcBef>
            </a:pPr>
            <a:r>
              <a:rPr lang="en-US" sz="1588">
                <a:solidFill>
                  <a:srgbClr val="041109"/>
                </a:solidFill>
                <a:latin typeface="Yeseva One"/>
                <a:ea typeface="Yeseva One"/>
                <a:cs typeface="Yeseva One"/>
                <a:sym typeface="Yeseva One"/>
              </a:rPr>
              <a:t>07</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05792" y="-2103519"/>
            <a:ext cx="19538457" cy="12390519"/>
            <a:chOff x="0" y="0"/>
            <a:chExt cx="5145931" cy="3263347"/>
          </a:xfrm>
        </p:grpSpPr>
        <p:sp>
          <p:nvSpPr>
            <p:cNvPr id="3" name="Freeform 3"/>
            <p:cNvSpPr/>
            <p:nvPr/>
          </p:nvSpPr>
          <p:spPr>
            <a:xfrm>
              <a:off x="0" y="0"/>
              <a:ext cx="5145931" cy="3263347"/>
            </a:xfrm>
            <a:custGeom>
              <a:avLst/>
              <a:gdLst/>
              <a:ahLst/>
              <a:cxnLst/>
              <a:rect l="l" t="t" r="r" b="b"/>
              <a:pathLst>
                <a:path w="5145931" h="3263347">
                  <a:moveTo>
                    <a:pt x="0" y="0"/>
                  </a:moveTo>
                  <a:lnTo>
                    <a:pt x="5145931" y="0"/>
                  </a:lnTo>
                  <a:lnTo>
                    <a:pt x="5145931" y="3263347"/>
                  </a:lnTo>
                  <a:lnTo>
                    <a:pt x="0" y="3263347"/>
                  </a:lnTo>
                  <a:close/>
                </a:path>
              </a:pathLst>
            </a:custGeom>
            <a:gradFill rotWithShape="1">
              <a:gsLst>
                <a:gs pos="0">
                  <a:srgbClr val="000000">
                    <a:alpha val="100000"/>
                  </a:srgbClr>
                </a:gs>
                <a:gs pos="100000">
                  <a:srgbClr val="737373">
                    <a:alpha val="100000"/>
                  </a:srgbClr>
                </a:gs>
              </a:gsLst>
              <a:lin ang="0"/>
            </a:gradFill>
          </p:spPr>
        </p:sp>
        <p:sp>
          <p:nvSpPr>
            <p:cNvPr id="4" name="TextBox 4"/>
            <p:cNvSpPr txBox="1"/>
            <p:nvPr/>
          </p:nvSpPr>
          <p:spPr>
            <a:xfrm>
              <a:off x="0" y="-38100"/>
              <a:ext cx="5145931" cy="3301447"/>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958644" y="2196656"/>
            <a:ext cx="2153562" cy="6565814"/>
            <a:chOff x="0" y="0"/>
            <a:chExt cx="567193" cy="1729268"/>
          </a:xfrm>
        </p:grpSpPr>
        <p:sp>
          <p:nvSpPr>
            <p:cNvPr id="6" name="Freeform 6"/>
            <p:cNvSpPr/>
            <p:nvPr/>
          </p:nvSpPr>
          <p:spPr>
            <a:xfrm>
              <a:off x="0" y="0"/>
              <a:ext cx="567193" cy="1729268"/>
            </a:xfrm>
            <a:custGeom>
              <a:avLst/>
              <a:gdLst/>
              <a:ahLst/>
              <a:cxnLst/>
              <a:rect l="l" t="t" r="r" b="b"/>
              <a:pathLst>
                <a:path w="567193" h="1729268">
                  <a:moveTo>
                    <a:pt x="0" y="0"/>
                  </a:moveTo>
                  <a:lnTo>
                    <a:pt x="567193" y="0"/>
                  </a:lnTo>
                  <a:lnTo>
                    <a:pt x="567193" y="1729268"/>
                  </a:lnTo>
                  <a:lnTo>
                    <a:pt x="0" y="1729268"/>
                  </a:lnTo>
                  <a:close/>
                </a:path>
              </a:pathLst>
            </a:custGeom>
            <a:solidFill>
              <a:srgbClr val="E4EEFD"/>
            </a:solidFill>
          </p:spPr>
        </p:sp>
        <p:sp>
          <p:nvSpPr>
            <p:cNvPr id="7" name="TextBox 7"/>
            <p:cNvSpPr txBox="1"/>
            <p:nvPr/>
          </p:nvSpPr>
          <p:spPr>
            <a:xfrm>
              <a:off x="0" y="-38100"/>
              <a:ext cx="567193" cy="1767368"/>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62251" y="2196656"/>
            <a:ext cx="10026481" cy="6565814"/>
          </a:xfrm>
          <a:custGeom>
            <a:avLst/>
            <a:gdLst/>
            <a:ahLst/>
            <a:cxnLst/>
            <a:rect l="l" t="t" r="r" b="b"/>
            <a:pathLst>
              <a:path w="10026481" h="6565814">
                <a:moveTo>
                  <a:pt x="0" y="0"/>
                </a:moveTo>
                <a:lnTo>
                  <a:pt x="10026481" y="0"/>
                </a:lnTo>
                <a:lnTo>
                  <a:pt x="10026481" y="6565814"/>
                </a:lnTo>
                <a:lnTo>
                  <a:pt x="0" y="6565814"/>
                </a:lnTo>
                <a:lnTo>
                  <a:pt x="0" y="0"/>
                </a:lnTo>
                <a:close/>
              </a:path>
            </a:pathLst>
          </a:custGeom>
          <a:blipFill>
            <a:blip r:embed="rId2"/>
            <a:stretch>
              <a:fillRect l="-1555" t="-95" b="-95"/>
            </a:stretch>
          </a:blipFill>
        </p:spPr>
      </p:sp>
      <p:sp>
        <p:nvSpPr>
          <p:cNvPr id="9" name="TextBox 9"/>
          <p:cNvSpPr txBox="1"/>
          <p:nvPr/>
        </p:nvSpPr>
        <p:spPr>
          <a:xfrm>
            <a:off x="10340868" y="2274918"/>
            <a:ext cx="7130063" cy="1311998"/>
          </a:xfrm>
          <a:prstGeom prst="rect">
            <a:avLst/>
          </a:prstGeom>
        </p:spPr>
        <p:txBody>
          <a:bodyPr lIns="0" tIns="0" rIns="0" bIns="0" rtlCol="0" anchor="t">
            <a:spAutoFit/>
          </a:bodyPr>
          <a:lstStyle/>
          <a:p>
            <a:pPr algn="l">
              <a:lnSpc>
                <a:spcPts val="5248"/>
              </a:lnSpc>
            </a:pPr>
            <a:r>
              <a:rPr lang="en-US" sz="4232">
                <a:solidFill>
                  <a:srgbClr val="D9D9D9"/>
                </a:solidFill>
                <a:latin typeface="Feeling Passionate"/>
                <a:ea typeface="Feeling Passionate"/>
                <a:cs typeface="Feeling Passionate"/>
                <a:sym typeface="Feeling Passionate"/>
              </a:rPr>
              <a:t>SUSTAINABLE CONSUMPTION</a:t>
            </a:r>
          </a:p>
        </p:txBody>
      </p:sp>
      <p:sp>
        <p:nvSpPr>
          <p:cNvPr id="10" name="TextBox 10"/>
          <p:cNvSpPr txBox="1"/>
          <p:nvPr/>
        </p:nvSpPr>
        <p:spPr>
          <a:xfrm>
            <a:off x="10359918" y="4167940"/>
            <a:ext cx="7511185" cy="2402366"/>
          </a:xfrm>
          <a:prstGeom prst="rect">
            <a:avLst/>
          </a:prstGeom>
        </p:spPr>
        <p:txBody>
          <a:bodyPr lIns="0" tIns="0" rIns="0" bIns="0" rtlCol="0" anchor="t">
            <a:spAutoFit/>
          </a:bodyPr>
          <a:lstStyle/>
          <a:p>
            <a:pPr algn="l">
              <a:lnSpc>
                <a:spcPts val="2713"/>
              </a:lnSpc>
            </a:pPr>
            <a:r>
              <a:rPr lang="en-US" sz="2087">
                <a:solidFill>
                  <a:srgbClr val="FFDE59"/>
                </a:solidFill>
                <a:latin typeface="Garet"/>
                <a:ea typeface="Garet"/>
                <a:cs typeface="Garet"/>
                <a:sym typeface="Garet"/>
              </a:rPr>
              <a:t>Our script processes UHI data by splitting it into training and testing sets, then trains Random Forest and XGBoost models to predict UHI values. It evaluates these models for accuracy. Using Prophet, it forecasts UHI trends up to 2030, considering seasonal patterns. Finally, it plots both historical and predicted UHI values to show future changes.</a:t>
            </a:r>
          </a:p>
        </p:txBody>
      </p:sp>
      <p:sp>
        <p:nvSpPr>
          <p:cNvPr id="11" name="TextBox 11"/>
          <p:cNvSpPr txBox="1"/>
          <p:nvPr/>
        </p:nvSpPr>
        <p:spPr>
          <a:xfrm>
            <a:off x="17047669" y="274590"/>
            <a:ext cx="423262" cy="332740"/>
          </a:xfrm>
          <a:prstGeom prst="rect">
            <a:avLst/>
          </a:prstGeom>
        </p:spPr>
        <p:txBody>
          <a:bodyPr lIns="0" tIns="0" rIns="0" bIns="0" rtlCol="0" anchor="t">
            <a:spAutoFit/>
          </a:bodyPr>
          <a:lstStyle/>
          <a:p>
            <a:pPr algn="r">
              <a:lnSpc>
                <a:spcPts val="2659"/>
              </a:lnSpc>
              <a:spcBef>
                <a:spcPct val="0"/>
              </a:spcBef>
            </a:pPr>
            <a:r>
              <a:rPr lang="en-US" sz="1899">
                <a:solidFill>
                  <a:srgbClr val="000000"/>
                </a:solidFill>
                <a:latin typeface="Yeseva One"/>
                <a:ea typeface="Yeseva One"/>
                <a:cs typeface="Yeseva One"/>
                <a:sym typeface="Yeseva One"/>
              </a:rPr>
              <a:t>08</a:t>
            </a:r>
          </a:p>
        </p:txBody>
      </p:sp>
      <p:sp>
        <p:nvSpPr>
          <p:cNvPr id="12" name="TextBox 12"/>
          <p:cNvSpPr txBox="1"/>
          <p:nvPr/>
        </p:nvSpPr>
        <p:spPr>
          <a:xfrm>
            <a:off x="10340868" y="6910556"/>
            <a:ext cx="7511185" cy="1851914"/>
          </a:xfrm>
          <a:prstGeom prst="rect">
            <a:avLst/>
          </a:prstGeom>
        </p:spPr>
        <p:txBody>
          <a:bodyPr lIns="0" tIns="0" rIns="0" bIns="0" rtlCol="0" anchor="t">
            <a:spAutoFit/>
          </a:bodyPr>
          <a:lstStyle/>
          <a:p>
            <a:pPr algn="just">
              <a:lnSpc>
                <a:spcPts val="2926"/>
              </a:lnSpc>
              <a:spcBef>
                <a:spcPct val="0"/>
              </a:spcBef>
            </a:pPr>
            <a:r>
              <a:rPr lang="en-US" sz="2090">
                <a:solidFill>
                  <a:srgbClr val="FFBD59"/>
                </a:solidFill>
                <a:latin typeface="Garet"/>
                <a:ea typeface="Garet"/>
                <a:cs typeface="Garet"/>
                <a:sym typeface="Garet"/>
              </a:rPr>
              <a:t>Our code trains Random Forest and XGBoost models on UHI data, yielding RMSE values of approximately 1.12 and 1.05, respectively, and R² scores of 0.87 and 0.89, and uses Prophet to forecast UHI trends up to 2030, visualizing historical UHI and future predictions.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16843"/>
            <a:ext cx="19070356" cy="11203843"/>
            <a:chOff x="0" y="0"/>
            <a:chExt cx="5022645" cy="2950806"/>
          </a:xfrm>
        </p:grpSpPr>
        <p:sp>
          <p:nvSpPr>
            <p:cNvPr id="3" name="Freeform 3"/>
            <p:cNvSpPr/>
            <p:nvPr/>
          </p:nvSpPr>
          <p:spPr>
            <a:xfrm>
              <a:off x="0" y="0"/>
              <a:ext cx="5022645" cy="2950806"/>
            </a:xfrm>
            <a:custGeom>
              <a:avLst/>
              <a:gdLst/>
              <a:ahLst/>
              <a:cxnLst/>
              <a:rect l="l" t="t" r="r" b="b"/>
              <a:pathLst>
                <a:path w="5022645" h="2950806">
                  <a:moveTo>
                    <a:pt x="0" y="0"/>
                  </a:moveTo>
                  <a:lnTo>
                    <a:pt x="5022645" y="0"/>
                  </a:lnTo>
                  <a:lnTo>
                    <a:pt x="5022645" y="2950806"/>
                  </a:lnTo>
                  <a:lnTo>
                    <a:pt x="0" y="2950806"/>
                  </a:lnTo>
                  <a:close/>
                </a:path>
              </a:pathLst>
            </a:custGeom>
            <a:gradFill rotWithShape="1">
              <a:gsLst>
                <a:gs pos="0">
                  <a:srgbClr val="000000">
                    <a:alpha val="100000"/>
                  </a:srgbClr>
                </a:gs>
                <a:gs pos="100000">
                  <a:srgbClr val="737373">
                    <a:alpha val="100000"/>
                  </a:srgbClr>
                </a:gs>
              </a:gsLst>
              <a:lin ang="0"/>
            </a:gradFill>
          </p:spPr>
        </p:sp>
        <p:sp>
          <p:nvSpPr>
            <p:cNvPr id="4" name="TextBox 4"/>
            <p:cNvSpPr txBox="1"/>
            <p:nvPr/>
          </p:nvSpPr>
          <p:spPr>
            <a:xfrm>
              <a:off x="0" y="-38100"/>
              <a:ext cx="5022645" cy="2988906"/>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247083" y="2205552"/>
            <a:ext cx="9826596" cy="5875895"/>
          </a:xfrm>
          <a:custGeom>
            <a:avLst/>
            <a:gdLst/>
            <a:ahLst/>
            <a:cxnLst/>
            <a:rect l="l" t="t" r="r" b="b"/>
            <a:pathLst>
              <a:path w="9826596" h="5875895">
                <a:moveTo>
                  <a:pt x="0" y="0"/>
                </a:moveTo>
                <a:lnTo>
                  <a:pt x="9826596" y="0"/>
                </a:lnTo>
                <a:lnTo>
                  <a:pt x="9826596" y="5875896"/>
                </a:lnTo>
                <a:lnTo>
                  <a:pt x="0" y="5875896"/>
                </a:lnTo>
                <a:lnTo>
                  <a:pt x="0" y="0"/>
                </a:lnTo>
                <a:close/>
              </a:path>
            </a:pathLst>
          </a:custGeom>
          <a:blipFill>
            <a:blip r:embed="rId2"/>
            <a:stretch>
              <a:fillRect l="-477" r="-375"/>
            </a:stretch>
          </a:blipFill>
        </p:spPr>
      </p:sp>
      <p:sp>
        <p:nvSpPr>
          <p:cNvPr id="6" name="TextBox 6"/>
          <p:cNvSpPr txBox="1"/>
          <p:nvPr/>
        </p:nvSpPr>
        <p:spPr>
          <a:xfrm>
            <a:off x="10403058" y="2272259"/>
            <a:ext cx="7884942" cy="1546581"/>
          </a:xfrm>
          <a:prstGeom prst="rect">
            <a:avLst/>
          </a:prstGeom>
        </p:spPr>
        <p:txBody>
          <a:bodyPr lIns="0" tIns="0" rIns="0" bIns="0" rtlCol="0" anchor="t">
            <a:spAutoFit/>
          </a:bodyPr>
          <a:lstStyle/>
          <a:p>
            <a:pPr algn="l">
              <a:lnSpc>
                <a:spcPts val="6113"/>
              </a:lnSpc>
            </a:pPr>
            <a:r>
              <a:rPr lang="en-US" sz="4929">
                <a:solidFill>
                  <a:srgbClr val="D9D9D9"/>
                </a:solidFill>
                <a:latin typeface="Feeling Passionate"/>
                <a:ea typeface="Feeling Passionate"/>
                <a:cs typeface="Feeling Passionate"/>
                <a:sym typeface="Feeling Passionate"/>
              </a:rPr>
              <a:t>FEATURE IMPORTANCE</a:t>
            </a:r>
          </a:p>
        </p:txBody>
      </p:sp>
      <p:sp>
        <p:nvSpPr>
          <p:cNvPr id="7" name="TextBox 7"/>
          <p:cNvSpPr txBox="1"/>
          <p:nvPr/>
        </p:nvSpPr>
        <p:spPr>
          <a:xfrm>
            <a:off x="10403058" y="4291507"/>
            <a:ext cx="6825054" cy="3789941"/>
          </a:xfrm>
          <a:prstGeom prst="rect">
            <a:avLst/>
          </a:prstGeom>
        </p:spPr>
        <p:txBody>
          <a:bodyPr lIns="0" tIns="0" rIns="0" bIns="0" rtlCol="0" anchor="t">
            <a:spAutoFit/>
          </a:bodyPr>
          <a:lstStyle/>
          <a:p>
            <a:pPr algn="l">
              <a:lnSpc>
                <a:spcPts val="2746"/>
              </a:lnSpc>
            </a:pPr>
            <a:r>
              <a:rPr lang="en-US" sz="2112">
                <a:solidFill>
                  <a:srgbClr val="C1FF72"/>
                </a:solidFill>
                <a:latin typeface="Garet"/>
                <a:ea typeface="Garet"/>
                <a:cs typeface="Garet"/>
                <a:sym typeface="Garet"/>
              </a:rPr>
              <a:t>Our code trains a Random Forest model to predict Urban Heat Island (UHI) intensity using a dataset. After training the model with 100 trees, it calculates the importance of each feature in predicting UHI. The results are then visualized in a horizontal bar chart, where each feature is plotted against its calculated importance score. The chart helps to identify which features most significantly influence UHI predictions, providing insights into the key factors driving temperature variations in urban areas.</a:t>
            </a:r>
          </a:p>
        </p:txBody>
      </p:sp>
      <p:sp>
        <p:nvSpPr>
          <p:cNvPr id="8" name="TextBox 8"/>
          <p:cNvSpPr txBox="1"/>
          <p:nvPr/>
        </p:nvSpPr>
        <p:spPr>
          <a:xfrm>
            <a:off x="17117118" y="321371"/>
            <a:ext cx="353813" cy="285959"/>
          </a:xfrm>
          <a:prstGeom prst="rect">
            <a:avLst/>
          </a:prstGeom>
        </p:spPr>
        <p:txBody>
          <a:bodyPr lIns="0" tIns="0" rIns="0" bIns="0" rtlCol="0" anchor="t">
            <a:spAutoFit/>
          </a:bodyPr>
          <a:lstStyle/>
          <a:p>
            <a:pPr algn="r">
              <a:lnSpc>
                <a:spcPts val="2223"/>
              </a:lnSpc>
              <a:spcBef>
                <a:spcPct val="0"/>
              </a:spcBef>
            </a:pPr>
            <a:r>
              <a:rPr lang="en-US" sz="1588">
                <a:solidFill>
                  <a:srgbClr val="041109"/>
                </a:solidFill>
                <a:latin typeface="Yeseva One"/>
                <a:ea typeface="Yeseva One"/>
                <a:cs typeface="Yeseva One"/>
                <a:sym typeface="Yeseva One"/>
              </a:rPr>
              <a:t>07</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BF63"/>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462851" cy="11705888"/>
            <a:chOff x="0" y="0"/>
            <a:chExt cx="4862644" cy="3083032"/>
          </a:xfrm>
        </p:grpSpPr>
        <p:sp>
          <p:nvSpPr>
            <p:cNvPr id="3" name="Freeform 3"/>
            <p:cNvSpPr/>
            <p:nvPr/>
          </p:nvSpPr>
          <p:spPr>
            <a:xfrm>
              <a:off x="0" y="0"/>
              <a:ext cx="4862644" cy="3083032"/>
            </a:xfrm>
            <a:custGeom>
              <a:avLst/>
              <a:gdLst/>
              <a:ahLst/>
              <a:cxnLst/>
              <a:rect l="l" t="t" r="r" b="b"/>
              <a:pathLst>
                <a:path w="4862644" h="3083032">
                  <a:moveTo>
                    <a:pt x="0" y="0"/>
                  </a:moveTo>
                  <a:lnTo>
                    <a:pt x="4862644" y="0"/>
                  </a:lnTo>
                  <a:lnTo>
                    <a:pt x="4862644" y="3083032"/>
                  </a:lnTo>
                  <a:lnTo>
                    <a:pt x="0" y="3083032"/>
                  </a:lnTo>
                  <a:close/>
                </a:path>
              </a:pathLst>
            </a:custGeom>
            <a:gradFill rotWithShape="1">
              <a:gsLst>
                <a:gs pos="0">
                  <a:srgbClr val="002204">
                    <a:alpha val="100000"/>
                  </a:srgbClr>
                </a:gs>
                <a:gs pos="100000">
                  <a:srgbClr val="000000">
                    <a:alpha val="100000"/>
                  </a:srgbClr>
                </a:gs>
              </a:gsLst>
              <a:lin ang="2700000"/>
            </a:gradFill>
          </p:spPr>
        </p:sp>
        <p:sp>
          <p:nvSpPr>
            <p:cNvPr id="4" name="TextBox 4"/>
            <p:cNvSpPr txBox="1"/>
            <p:nvPr/>
          </p:nvSpPr>
          <p:spPr>
            <a:xfrm>
              <a:off x="0" y="-38100"/>
              <a:ext cx="4862644" cy="3121132"/>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53998" y="1948141"/>
            <a:ext cx="9535178" cy="6390718"/>
          </a:xfrm>
          <a:custGeom>
            <a:avLst/>
            <a:gdLst/>
            <a:ahLst/>
            <a:cxnLst/>
            <a:rect l="l" t="t" r="r" b="b"/>
            <a:pathLst>
              <a:path w="9535178" h="6390718">
                <a:moveTo>
                  <a:pt x="0" y="0"/>
                </a:moveTo>
                <a:lnTo>
                  <a:pt x="9535178" y="0"/>
                </a:lnTo>
                <a:lnTo>
                  <a:pt x="9535178" y="6390718"/>
                </a:lnTo>
                <a:lnTo>
                  <a:pt x="0" y="6390718"/>
                </a:lnTo>
                <a:lnTo>
                  <a:pt x="0" y="0"/>
                </a:lnTo>
                <a:close/>
              </a:path>
            </a:pathLst>
          </a:custGeom>
          <a:blipFill>
            <a:blip r:embed="rId2"/>
            <a:stretch>
              <a:fillRect/>
            </a:stretch>
          </a:blipFill>
        </p:spPr>
      </p:sp>
      <p:sp>
        <p:nvSpPr>
          <p:cNvPr id="6" name="TextBox 6"/>
          <p:cNvSpPr txBox="1"/>
          <p:nvPr/>
        </p:nvSpPr>
        <p:spPr>
          <a:xfrm>
            <a:off x="10146687" y="1929091"/>
            <a:ext cx="7884942" cy="1462101"/>
          </a:xfrm>
          <a:prstGeom prst="rect">
            <a:avLst/>
          </a:prstGeom>
        </p:spPr>
        <p:txBody>
          <a:bodyPr lIns="0" tIns="0" rIns="0" bIns="0" rtlCol="0" anchor="t">
            <a:spAutoFit/>
          </a:bodyPr>
          <a:lstStyle/>
          <a:p>
            <a:pPr algn="l">
              <a:lnSpc>
                <a:spcPts val="5809"/>
              </a:lnSpc>
            </a:pPr>
            <a:r>
              <a:rPr lang="en-US" sz="4684">
                <a:solidFill>
                  <a:srgbClr val="84A26B"/>
                </a:solidFill>
                <a:latin typeface="Feeling Passionate"/>
                <a:ea typeface="Feeling Passionate"/>
                <a:cs typeface="Feeling Passionate"/>
                <a:sym typeface="Feeling Passionate"/>
              </a:rPr>
              <a:t>CLUSTERING ANALYSIS</a:t>
            </a:r>
          </a:p>
        </p:txBody>
      </p:sp>
      <p:sp>
        <p:nvSpPr>
          <p:cNvPr id="7" name="TextBox 7"/>
          <p:cNvSpPr txBox="1"/>
          <p:nvPr/>
        </p:nvSpPr>
        <p:spPr>
          <a:xfrm>
            <a:off x="10156212" y="3866181"/>
            <a:ext cx="8011204" cy="3997586"/>
          </a:xfrm>
          <a:prstGeom prst="rect">
            <a:avLst/>
          </a:prstGeom>
        </p:spPr>
        <p:txBody>
          <a:bodyPr lIns="0" tIns="0" rIns="0" bIns="0" rtlCol="0" anchor="t">
            <a:spAutoFit/>
          </a:bodyPr>
          <a:lstStyle/>
          <a:p>
            <a:pPr algn="l">
              <a:lnSpc>
                <a:spcPts val="3223"/>
              </a:lnSpc>
            </a:pPr>
            <a:r>
              <a:rPr lang="en-US" sz="2479">
                <a:solidFill>
                  <a:srgbClr val="FFFFFF"/>
                </a:solidFill>
                <a:latin typeface="Garet"/>
                <a:ea typeface="Garet"/>
                <a:cs typeface="Garet"/>
                <a:sym typeface="Garet"/>
              </a:rPr>
              <a:t>Our project performs clustering on the dataset using K-Means with 5 clusters. It assigns each data point to a cluster based on its Urban Heat Island (UHI) intensity. The results are visualized in a scatter plot, where each region is plotted against its UHI intensity. The colors in the plot represent different clusters, helping to identify patterns and groupings among regions based on their UHI values. The colorbar indicates which cluster each color corresponds to.</a:t>
            </a:r>
          </a:p>
        </p:txBody>
      </p:sp>
      <p:sp>
        <p:nvSpPr>
          <p:cNvPr id="8" name="TextBox 8"/>
          <p:cNvSpPr txBox="1"/>
          <p:nvPr/>
        </p:nvSpPr>
        <p:spPr>
          <a:xfrm>
            <a:off x="17117118" y="321371"/>
            <a:ext cx="353813" cy="285959"/>
          </a:xfrm>
          <a:prstGeom prst="rect">
            <a:avLst/>
          </a:prstGeom>
        </p:spPr>
        <p:txBody>
          <a:bodyPr lIns="0" tIns="0" rIns="0" bIns="0" rtlCol="0" anchor="t">
            <a:spAutoFit/>
          </a:bodyPr>
          <a:lstStyle/>
          <a:p>
            <a:pPr algn="r">
              <a:lnSpc>
                <a:spcPts val="2223"/>
              </a:lnSpc>
              <a:spcBef>
                <a:spcPct val="0"/>
              </a:spcBef>
            </a:pPr>
            <a:r>
              <a:rPr lang="en-US" sz="1588">
                <a:solidFill>
                  <a:srgbClr val="041109"/>
                </a:solidFill>
                <a:latin typeface="Yeseva One"/>
                <a:ea typeface="Yeseva One"/>
                <a:cs typeface="Yeseva One"/>
                <a:sym typeface="Yeseva One"/>
              </a:rPr>
              <a:t>07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91178" y="-916843"/>
            <a:ext cx="19070356" cy="11203843"/>
            <a:chOff x="0" y="0"/>
            <a:chExt cx="5022645" cy="2950806"/>
          </a:xfrm>
        </p:grpSpPr>
        <p:sp>
          <p:nvSpPr>
            <p:cNvPr id="3" name="Freeform 3"/>
            <p:cNvSpPr/>
            <p:nvPr/>
          </p:nvSpPr>
          <p:spPr>
            <a:xfrm>
              <a:off x="0" y="0"/>
              <a:ext cx="5022645" cy="2950806"/>
            </a:xfrm>
            <a:custGeom>
              <a:avLst/>
              <a:gdLst/>
              <a:ahLst/>
              <a:cxnLst/>
              <a:rect l="l" t="t" r="r" b="b"/>
              <a:pathLst>
                <a:path w="5022645" h="2950806">
                  <a:moveTo>
                    <a:pt x="0" y="0"/>
                  </a:moveTo>
                  <a:lnTo>
                    <a:pt x="5022645" y="0"/>
                  </a:lnTo>
                  <a:lnTo>
                    <a:pt x="5022645" y="2950806"/>
                  </a:lnTo>
                  <a:lnTo>
                    <a:pt x="0" y="2950806"/>
                  </a:lnTo>
                  <a:close/>
                </a:path>
              </a:pathLst>
            </a:custGeom>
            <a:gradFill rotWithShape="1">
              <a:gsLst>
                <a:gs pos="0">
                  <a:srgbClr val="000000">
                    <a:alpha val="100000"/>
                  </a:srgbClr>
                </a:gs>
                <a:gs pos="100000">
                  <a:srgbClr val="737373">
                    <a:alpha val="100000"/>
                  </a:srgbClr>
                </a:gs>
              </a:gsLst>
              <a:lin ang="0"/>
            </a:gradFill>
          </p:spPr>
        </p:sp>
        <p:sp>
          <p:nvSpPr>
            <p:cNvPr id="4" name="TextBox 4"/>
            <p:cNvSpPr txBox="1"/>
            <p:nvPr/>
          </p:nvSpPr>
          <p:spPr>
            <a:xfrm>
              <a:off x="0" y="-38100"/>
              <a:ext cx="5022645" cy="2988906"/>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294623" y="2230878"/>
            <a:ext cx="12367301" cy="4687436"/>
          </a:xfrm>
          <a:custGeom>
            <a:avLst/>
            <a:gdLst/>
            <a:ahLst/>
            <a:cxnLst/>
            <a:rect l="l" t="t" r="r" b="b"/>
            <a:pathLst>
              <a:path w="12367301" h="4687436">
                <a:moveTo>
                  <a:pt x="0" y="0"/>
                </a:moveTo>
                <a:lnTo>
                  <a:pt x="12367301" y="0"/>
                </a:lnTo>
                <a:lnTo>
                  <a:pt x="12367301" y="4687437"/>
                </a:lnTo>
                <a:lnTo>
                  <a:pt x="0" y="4687437"/>
                </a:lnTo>
                <a:lnTo>
                  <a:pt x="0" y="0"/>
                </a:lnTo>
                <a:close/>
              </a:path>
            </a:pathLst>
          </a:custGeom>
          <a:blipFill>
            <a:blip r:embed="rId2"/>
            <a:stretch>
              <a:fillRect l="-6150" r="-4562"/>
            </a:stretch>
          </a:blipFill>
        </p:spPr>
      </p:sp>
      <p:sp>
        <p:nvSpPr>
          <p:cNvPr id="6" name="TextBox 6"/>
          <p:cNvSpPr txBox="1"/>
          <p:nvPr/>
        </p:nvSpPr>
        <p:spPr>
          <a:xfrm>
            <a:off x="294623" y="1009650"/>
            <a:ext cx="10025301" cy="839421"/>
          </a:xfrm>
          <a:prstGeom prst="rect">
            <a:avLst/>
          </a:prstGeom>
        </p:spPr>
        <p:txBody>
          <a:bodyPr lIns="0" tIns="0" rIns="0" bIns="0" rtlCol="0" anchor="t">
            <a:spAutoFit/>
          </a:bodyPr>
          <a:lstStyle/>
          <a:p>
            <a:pPr algn="l">
              <a:lnSpc>
                <a:spcPts val="6677"/>
              </a:lnSpc>
            </a:pPr>
            <a:r>
              <a:rPr lang="en-US" sz="5384">
                <a:solidFill>
                  <a:srgbClr val="FFFFFF"/>
                </a:solidFill>
                <a:latin typeface="Feeling Passionate"/>
                <a:ea typeface="Feeling Passionate"/>
                <a:cs typeface="Feeling Passionate"/>
                <a:sym typeface="Feeling Passionate"/>
              </a:rPr>
              <a:t>COOLING SUGGESTIONS</a:t>
            </a:r>
          </a:p>
        </p:txBody>
      </p:sp>
      <p:sp>
        <p:nvSpPr>
          <p:cNvPr id="7" name="TextBox 7"/>
          <p:cNvSpPr txBox="1"/>
          <p:nvPr/>
        </p:nvSpPr>
        <p:spPr>
          <a:xfrm>
            <a:off x="294623" y="7280265"/>
            <a:ext cx="7760678" cy="1104274"/>
          </a:xfrm>
          <a:prstGeom prst="rect">
            <a:avLst/>
          </a:prstGeom>
        </p:spPr>
        <p:txBody>
          <a:bodyPr lIns="0" tIns="0" rIns="0" bIns="0" rtlCol="0" anchor="t">
            <a:spAutoFit/>
          </a:bodyPr>
          <a:lstStyle/>
          <a:p>
            <a:pPr algn="l">
              <a:lnSpc>
                <a:spcPts val="2989"/>
              </a:lnSpc>
            </a:pPr>
            <a:r>
              <a:rPr lang="en-US" sz="2299">
                <a:solidFill>
                  <a:srgbClr val="84A26B"/>
                </a:solidFill>
                <a:latin typeface="Garet"/>
                <a:ea typeface="Garet"/>
                <a:cs typeface="Garet"/>
                <a:sym typeface="Garet"/>
              </a:rPr>
              <a:t>We have compared Mean NDVI, Mean Albedo, Population Density, Mean NO2 to suggest colling actions to different regions of Chennai. </a:t>
            </a:r>
          </a:p>
        </p:txBody>
      </p:sp>
      <p:sp>
        <p:nvSpPr>
          <p:cNvPr id="8" name="TextBox 8"/>
          <p:cNvSpPr txBox="1"/>
          <p:nvPr/>
        </p:nvSpPr>
        <p:spPr>
          <a:xfrm>
            <a:off x="17117118" y="321371"/>
            <a:ext cx="353813" cy="283509"/>
          </a:xfrm>
          <a:prstGeom prst="rect">
            <a:avLst/>
          </a:prstGeom>
        </p:spPr>
        <p:txBody>
          <a:bodyPr lIns="0" tIns="0" rIns="0" bIns="0" rtlCol="0" anchor="t">
            <a:spAutoFit/>
          </a:bodyPr>
          <a:lstStyle/>
          <a:p>
            <a:pPr algn="r">
              <a:lnSpc>
                <a:spcPts val="2223"/>
              </a:lnSpc>
              <a:spcBef>
                <a:spcPct val="0"/>
              </a:spcBef>
            </a:pPr>
            <a:r>
              <a:rPr lang="en-US" sz="1588">
                <a:solidFill>
                  <a:srgbClr val="041109"/>
                </a:solidFill>
                <a:latin typeface="Yeseva One"/>
                <a:ea typeface="Yeseva One"/>
                <a:cs typeface="Yeseva One"/>
                <a:sym typeface="Yeseva One"/>
              </a:rPr>
              <a:t>07</a:t>
            </a:r>
          </a:p>
        </p:txBody>
      </p:sp>
      <p:sp>
        <p:nvSpPr>
          <p:cNvPr id="9" name="TextBox 9"/>
          <p:cNvSpPr txBox="1"/>
          <p:nvPr/>
        </p:nvSpPr>
        <p:spPr>
          <a:xfrm>
            <a:off x="294623" y="8740709"/>
            <a:ext cx="9459855" cy="1141996"/>
          </a:xfrm>
          <a:prstGeom prst="rect">
            <a:avLst/>
          </a:prstGeom>
        </p:spPr>
        <p:txBody>
          <a:bodyPr lIns="0" tIns="0" rIns="0" bIns="0" rtlCol="0" anchor="t">
            <a:spAutoFit/>
          </a:bodyPr>
          <a:lstStyle/>
          <a:p>
            <a:pPr algn="l">
              <a:lnSpc>
                <a:spcPts val="3027"/>
              </a:lnSpc>
            </a:pPr>
            <a:r>
              <a:rPr lang="en-US" sz="2329">
                <a:solidFill>
                  <a:srgbClr val="84A26B"/>
                </a:solidFill>
                <a:latin typeface="Garet"/>
                <a:ea typeface="Garet"/>
                <a:cs typeface="Garet"/>
                <a:sym typeface="Garet"/>
              </a:rPr>
              <a:t>We have analysed that Adyar, Annanur, Avadi, Ayappakkam, Gerugambakkam, Guindy, Irumbuliyur, Iyyapanthangal, Kadaperi, Kallikuppam, Kathirvedu, Kodungaiyur, Kundrathur, </a:t>
            </a:r>
          </a:p>
        </p:txBody>
      </p:sp>
      <p:sp>
        <p:nvSpPr>
          <p:cNvPr id="10" name="TextBox 10"/>
          <p:cNvSpPr txBox="1"/>
          <p:nvPr/>
        </p:nvSpPr>
        <p:spPr>
          <a:xfrm>
            <a:off x="12776224" y="2202303"/>
            <a:ext cx="5248310" cy="7619171"/>
          </a:xfrm>
          <a:prstGeom prst="rect">
            <a:avLst/>
          </a:prstGeom>
        </p:spPr>
        <p:txBody>
          <a:bodyPr lIns="0" tIns="0" rIns="0" bIns="0" rtlCol="0" anchor="t">
            <a:spAutoFit/>
          </a:bodyPr>
          <a:lstStyle/>
          <a:p>
            <a:pPr algn="l">
              <a:lnSpc>
                <a:spcPts val="3009"/>
              </a:lnSpc>
            </a:pPr>
            <a:r>
              <a:rPr lang="en-US" sz="2315">
                <a:solidFill>
                  <a:srgbClr val="C1FF72"/>
                </a:solidFill>
                <a:latin typeface="Garet"/>
                <a:ea typeface="Garet"/>
                <a:cs typeface="Garet"/>
                <a:sym typeface="Garet"/>
              </a:rPr>
              <a:t>Lakshmipuram, Madhavaram Milk Colony, Manali New Town, Manjambakkam, Mathur MMDA, Medavakkam, Minjur, Mudichur, Naravarikuppam, Pallikaranai, Pappakurichi Kattupakkam, Pattabiram, Perungudi, Puzhal, Sembakkam, Sholinganallur, Tambaram, Thirumullaivoyal, Thiruninravur, Thiruverkadu, Tirusulam exceed the threshold of Mean NDVI, Mean Albedo, Population Density, Mean NO2 so the cooling actions suggestions are: </a:t>
            </a:r>
            <a:r>
              <a:rPr lang="en-US" sz="2315">
                <a:solidFill>
                  <a:srgbClr val="C1FF72"/>
                </a:solidFill>
                <a:latin typeface="Garet Bold"/>
                <a:ea typeface="Garet Bold"/>
                <a:cs typeface="Garet Bold"/>
                <a:sym typeface="Garet Bold"/>
              </a:rPr>
              <a:t>Implement pollution control measures to reduce NO2 levels., Increase green spaces with trees, green roofs, and green walls. Introduce or expand water bodies to cool down the area.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0" y="1232693"/>
            <a:ext cx="18288000" cy="4722007"/>
            <a:chOff x="0" y="0"/>
            <a:chExt cx="2922724" cy="754655"/>
          </a:xfrm>
        </p:grpSpPr>
        <p:sp>
          <p:nvSpPr>
            <p:cNvPr id="3" name="Freeform 3"/>
            <p:cNvSpPr/>
            <p:nvPr/>
          </p:nvSpPr>
          <p:spPr>
            <a:xfrm>
              <a:off x="0" y="0"/>
              <a:ext cx="2922724" cy="754655"/>
            </a:xfrm>
            <a:custGeom>
              <a:avLst/>
              <a:gdLst/>
              <a:ahLst/>
              <a:cxnLst/>
              <a:rect l="l" t="t" r="r" b="b"/>
              <a:pathLst>
                <a:path w="2922724" h="754655">
                  <a:moveTo>
                    <a:pt x="0" y="0"/>
                  </a:moveTo>
                  <a:lnTo>
                    <a:pt x="2922724" y="0"/>
                  </a:lnTo>
                  <a:lnTo>
                    <a:pt x="2922724" y="754655"/>
                  </a:lnTo>
                  <a:lnTo>
                    <a:pt x="0" y="754655"/>
                  </a:lnTo>
                  <a:close/>
                </a:path>
              </a:pathLst>
            </a:custGeom>
            <a:blipFill>
              <a:blip r:embed="rId2"/>
              <a:stretch>
                <a:fillRect t="-4153" b="-113274"/>
              </a:stretch>
            </a:blipFill>
          </p:spPr>
        </p:sp>
      </p:grpSp>
      <p:grpSp>
        <p:nvGrpSpPr>
          <p:cNvPr id="4" name="Group 4"/>
          <p:cNvGrpSpPr/>
          <p:nvPr/>
        </p:nvGrpSpPr>
        <p:grpSpPr>
          <a:xfrm>
            <a:off x="1962018" y="4974663"/>
            <a:ext cx="14225349" cy="4761702"/>
            <a:chOff x="0" y="0"/>
            <a:chExt cx="3746594" cy="1254111"/>
          </a:xfrm>
        </p:grpSpPr>
        <p:sp>
          <p:nvSpPr>
            <p:cNvPr id="5" name="Freeform 5"/>
            <p:cNvSpPr/>
            <p:nvPr/>
          </p:nvSpPr>
          <p:spPr>
            <a:xfrm>
              <a:off x="0" y="0"/>
              <a:ext cx="3746594" cy="1254111"/>
            </a:xfrm>
            <a:custGeom>
              <a:avLst/>
              <a:gdLst/>
              <a:ahLst/>
              <a:cxnLst/>
              <a:rect l="l" t="t" r="r" b="b"/>
              <a:pathLst>
                <a:path w="3746594" h="1254111">
                  <a:moveTo>
                    <a:pt x="0" y="0"/>
                  </a:moveTo>
                  <a:lnTo>
                    <a:pt x="3746594" y="0"/>
                  </a:lnTo>
                  <a:lnTo>
                    <a:pt x="3746594" y="1254111"/>
                  </a:lnTo>
                  <a:lnTo>
                    <a:pt x="0" y="1254111"/>
                  </a:lnTo>
                  <a:close/>
                </a:path>
              </a:pathLst>
            </a:custGeom>
            <a:solidFill>
              <a:srgbClr val="647B54"/>
            </a:solidFill>
          </p:spPr>
        </p:sp>
        <p:sp>
          <p:nvSpPr>
            <p:cNvPr id="6" name="TextBox 6"/>
            <p:cNvSpPr txBox="1"/>
            <p:nvPr/>
          </p:nvSpPr>
          <p:spPr>
            <a:xfrm>
              <a:off x="0" y="-38100"/>
              <a:ext cx="3746594" cy="1292211"/>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2800002" y="1826667"/>
            <a:ext cx="12687995" cy="3505484"/>
          </a:xfrm>
          <a:prstGeom prst="rect">
            <a:avLst/>
          </a:prstGeom>
        </p:spPr>
        <p:txBody>
          <a:bodyPr lIns="0" tIns="0" rIns="0" bIns="0" rtlCol="0" anchor="t">
            <a:spAutoFit/>
          </a:bodyPr>
          <a:lstStyle/>
          <a:p>
            <a:pPr algn="ctr">
              <a:lnSpc>
                <a:spcPts val="9230"/>
              </a:lnSpc>
            </a:pPr>
            <a:r>
              <a:rPr lang="en-US" sz="7444">
                <a:solidFill>
                  <a:srgbClr val="FFFFFF"/>
                </a:solidFill>
                <a:latin typeface="Feeling Passionate"/>
                <a:ea typeface="Feeling Passionate"/>
                <a:cs typeface="Feeling Passionate"/>
                <a:sym typeface="Feeling Passionate"/>
              </a:rPr>
              <a:t>MITIGATION </a:t>
            </a:r>
          </a:p>
          <a:p>
            <a:pPr algn="ctr">
              <a:lnSpc>
                <a:spcPts val="9230"/>
              </a:lnSpc>
            </a:pPr>
            <a:r>
              <a:rPr lang="en-US" sz="7444">
                <a:solidFill>
                  <a:srgbClr val="FFFFFF"/>
                </a:solidFill>
                <a:latin typeface="Feeling Passionate"/>
                <a:ea typeface="Feeling Passionate"/>
                <a:cs typeface="Feeling Passionate"/>
                <a:sym typeface="Feeling Passionate"/>
              </a:rPr>
              <a:t>Techniques</a:t>
            </a:r>
          </a:p>
          <a:p>
            <a:pPr algn="ctr">
              <a:lnSpc>
                <a:spcPts val="9230"/>
              </a:lnSpc>
            </a:pPr>
            <a:endParaRPr lang="en-US" sz="7444">
              <a:solidFill>
                <a:srgbClr val="FFFFFF"/>
              </a:solidFill>
              <a:latin typeface="Feeling Passionate"/>
              <a:ea typeface="Feeling Passionate"/>
              <a:cs typeface="Feeling Passionate"/>
              <a:sym typeface="Feeling Passionate"/>
            </a:endParaRPr>
          </a:p>
        </p:txBody>
      </p:sp>
      <p:sp>
        <p:nvSpPr>
          <p:cNvPr id="8" name="TextBox 8"/>
          <p:cNvSpPr txBox="1"/>
          <p:nvPr/>
        </p:nvSpPr>
        <p:spPr>
          <a:xfrm>
            <a:off x="3375745" y="5493576"/>
            <a:ext cx="11397895" cy="3704826"/>
          </a:xfrm>
          <a:prstGeom prst="rect">
            <a:avLst/>
          </a:prstGeom>
        </p:spPr>
        <p:txBody>
          <a:bodyPr lIns="0" tIns="0" rIns="0" bIns="0" rtlCol="0" anchor="t">
            <a:spAutoFit/>
          </a:bodyPr>
          <a:lstStyle/>
          <a:p>
            <a:pPr algn="just">
              <a:lnSpc>
                <a:spcPts val="2965"/>
              </a:lnSpc>
            </a:pPr>
            <a:r>
              <a:rPr lang="en-US" sz="2281">
                <a:solidFill>
                  <a:srgbClr val="FFFFFF"/>
                </a:solidFill>
                <a:latin typeface="Garet"/>
                <a:ea typeface="Garet"/>
                <a:cs typeface="Garet"/>
                <a:sym typeface="Garet"/>
              </a:rPr>
              <a:t>This project is designed to analyze and mitigate the environmental impact of Urban Heat Islands (UHIs). It starts by processing historical UHI data to identify patterns and correlations. Key features are selected and used to train a Random Forest model to predict UHI levels. The code also forecasts future UHI trends with a SARIMA model and suggests cooling strategies based on feature importance, such as increasing green spaces or improving air quality. Finally, it monitors the effectiveness of these strategies by tracking UHI trends over time. This approach helps in understanding and reducing the heat island effect, leading to cooler and more sustainable urban environments.</a:t>
            </a:r>
          </a:p>
        </p:txBody>
      </p:sp>
      <p:sp>
        <p:nvSpPr>
          <p:cNvPr id="9" name="TextBox 9"/>
          <p:cNvSpPr txBox="1"/>
          <p:nvPr/>
        </p:nvSpPr>
        <p:spPr>
          <a:xfrm>
            <a:off x="17117118" y="321371"/>
            <a:ext cx="353813" cy="285959"/>
          </a:xfrm>
          <a:prstGeom prst="rect">
            <a:avLst/>
          </a:prstGeom>
        </p:spPr>
        <p:txBody>
          <a:bodyPr lIns="0" tIns="0" rIns="0" bIns="0" rtlCol="0" anchor="t">
            <a:spAutoFit/>
          </a:bodyPr>
          <a:lstStyle/>
          <a:p>
            <a:pPr algn="r">
              <a:lnSpc>
                <a:spcPts val="2223"/>
              </a:lnSpc>
              <a:spcBef>
                <a:spcPct val="0"/>
              </a:spcBef>
            </a:pPr>
            <a:r>
              <a:rPr lang="en-US" sz="1588">
                <a:solidFill>
                  <a:srgbClr val="041109"/>
                </a:solidFill>
                <a:latin typeface="Yeseva One"/>
                <a:ea typeface="Yeseva One"/>
                <a:cs typeface="Yeseva One"/>
                <a:sym typeface="Yeseva One"/>
              </a:rPr>
              <a:t>08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788</Words>
  <Application>Microsoft Office PowerPoint</Application>
  <PresentationFormat>Custom</PresentationFormat>
  <Paragraphs>39</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ITC Bauhaus Light</vt:lpstr>
      <vt:lpstr>Calibri</vt:lpstr>
      <vt:lpstr>Garet</vt:lpstr>
      <vt:lpstr>Yeseva One</vt:lpstr>
      <vt:lpstr>Garet Bold</vt:lpstr>
      <vt:lpstr>Feeling Passionate</vt:lpstr>
      <vt:lpstr>Arial</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Origin of the creative idea</dc:title>
  <cp:lastModifiedBy>anubhav mazumder</cp:lastModifiedBy>
  <cp:revision>2</cp:revision>
  <dcterms:created xsi:type="dcterms:W3CDTF">2006-08-16T00:00:00Z</dcterms:created>
  <dcterms:modified xsi:type="dcterms:W3CDTF">2024-08-09T16:28:34Z</dcterms:modified>
  <dc:identifier>DAGKFITYR_w</dc:identifier>
</cp:coreProperties>
</file>

<file path=docProps/thumbnail.jpeg>
</file>